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6" r:id="rId21"/>
    <p:sldId id="277" r:id="rId22"/>
    <p:sldId id="278" r:id="rId23"/>
    <p:sldId id="279" r:id="rId24"/>
    <p:sldId id="282"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4/16/2025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4/16/2025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4/16/2025</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4/16/2025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3304" y="1947334"/>
            <a:ext cx="7766936" cy="1646302"/>
          </a:xfrm>
        </p:spPr>
        <p:txBody>
          <a:bodyPr/>
          <a:lstStyle/>
          <a:p>
            <a:r>
              <a:rPr lang="fa-IR" sz="6000" dirty="0" smtClean="0">
                <a:solidFill>
                  <a:schemeClr val="tx1">
                    <a:lumMod val="95000"/>
                    <a:lumOff val="5000"/>
                  </a:schemeClr>
                </a:solidFill>
                <a:cs typeface="B Nazanin" panose="00000400000000000000" pitchFamily="2" charset="-78"/>
              </a:rPr>
              <a:t>بیو</a:t>
            </a:r>
            <a:br>
              <a:rPr lang="fa-IR" sz="6000" dirty="0" smtClean="0">
                <a:solidFill>
                  <a:schemeClr val="tx1">
                    <a:lumMod val="95000"/>
                    <a:lumOff val="5000"/>
                  </a:schemeClr>
                </a:solidFill>
                <a:cs typeface="B Nazanin" panose="00000400000000000000" pitchFamily="2" charset="-78"/>
              </a:rPr>
            </a:br>
            <a:r>
              <a:rPr lang="fa-IR" sz="6000" dirty="0">
                <a:solidFill>
                  <a:schemeClr val="tx1">
                    <a:lumMod val="95000"/>
                    <a:lumOff val="5000"/>
                  </a:schemeClr>
                </a:solidFill>
                <a:cs typeface="B Nazanin" panose="00000400000000000000" pitchFamily="2" charset="-78"/>
              </a:rPr>
              <a:t/>
            </a:r>
            <a:br>
              <a:rPr lang="fa-IR" sz="6000" dirty="0">
                <a:solidFill>
                  <a:schemeClr val="tx1">
                    <a:lumMod val="95000"/>
                    <a:lumOff val="5000"/>
                  </a:schemeClr>
                </a:solidFill>
                <a:cs typeface="B Nazanin" panose="00000400000000000000" pitchFamily="2" charset="-78"/>
              </a:rPr>
            </a:br>
            <a:r>
              <a:rPr lang="fa-IR" sz="6000" dirty="0" smtClean="0">
                <a:solidFill>
                  <a:schemeClr val="tx1">
                    <a:lumMod val="95000"/>
                    <a:lumOff val="5000"/>
                  </a:schemeClr>
                </a:solidFill>
                <a:cs typeface="B Nazanin" panose="00000400000000000000" pitchFamily="2" charset="-78"/>
              </a:rPr>
              <a:t/>
            </a:r>
            <a:br>
              <a:rPr lang="fa-IR" sz="6000" dirty="0" smtClean="0">
                <a:solidFill>
                  <a:schemeClr val="tx1">
                    <a:lumMod val="95000"/>
                    <a:lumOff val="5000"/>
                  </a:schemeClr>
                </a:solidFill>
                <a:cs typeface="B Nazanin" panose="00000400000000000000" pitchFamily="2" charset="-78"/>
              </a:rPr>
            </a:br>
            <a:r>
              <a:rPr lang="fa-IR" sz="6000" dirty="0">
                <a:solidFill>
                  <a:schemeClr val="tx1">
                    <a:lumMod val="95000"/>
                    <a:lumOff val="5000"/>
                  </a:schemeClr>
                </a:solidFill>
                <a:cs typeface="B Nazanin" panose="00000400000000000000" pitchFamily="2" charset="-78"/>
              </a:rPr>
              <a:t/>
            </a:r>
            <a:br>
              <a:rPr lang="fa-IR" sz="6000" dirty="0">
                <a:solidFill>
                  <a:schemeClr val="tx1">
                    <a:lumMod val="95000"/>
                    <a:lumOff val="5000"/>
                  </a:schemeClr>
                </a:solidFill>
                <a:cs typeface="B Nazanin" panose="00000400000000000000" pitchFamily="2" charset="-78"/>
              </a:rPr>
            </a:br>
            <a:r>
              <a:rPr lang="fa-IR" sz="6000" dirty="0" smtClean="0">
                <a:solidFill>
                  <a:schemeClr val="tx1">
                    <a:lumMod val="95000"/>
                    <a:lumOff val="5000"/>
                  </a:schemeClr>
                </a:solidFill>
                <a:cs typeface="B Nazanin" panose="00000400000000000000" pitchFamily="2" charset="-78"/>
              </a:rPr>
              <a:t/>
            </a:r>
            <a:br>
              <a:rPr lang="fa-IR" sz="6000" dirty="0" smtClean="0">
                <a:solidFill>
                  <a:schemeClr val="tx1">
                    <a:lumMod val="95000"/>
                    <a:lumOff val="5000"/>
                  </a:schemeClr>
                </a:solidFill>
                <a:cs typeface="B Nazanin" panose="00000400000000000000" pitchFamily="2" charset="-78"/>
              </a:rPr>
            </a:br>
            <a:r>
              <a:rPr lang="fa-IR" sz="6000" dirty="0">
                <a:solidFill>
                  <a:schemeClr val="tx1">
                    <a:lumMod val="95000"/>
                    <a:lumOff val="5000"/>
                  </a:schemeClr>
                </a:solidFill>
                <a:cs typeface="B Nazanin" panose="00000400000000000000" pitchFamily="2" charset="-78"/>
              </a:rPr>
              <a:t/>
            </a:r>
            <a:br>
              <a:rPr lang="fa-IR" sz="6000" dirty="0">
                <a:solidFill>
                  <a:schemeClr val="tx1">
                    <a:lumMod val="95000"/>
                    <a:lumOff val="5000"/>
                  </a:schemeClr>
                </a:solidFill>
                <a:cs typeface="B Nazanin" panose="00000400000000000000" pitchFamily="2" charset="-78"/>
              </a:rPr>
            </a:br>
            <a:r>
              <a:rPr lang="fa-IR" sz="6000" dirty="0" smtClean="0">
                <a:solidFill>
                  <a:schemeClr val="tx1">
                    <a:lumMod val="95000"/>
                    <a:lumOff val="5000"/>
                  </a:schemeClr>
                </a:solidFill>
                <a:cs typeface="B Nazanin" panose="00000400000000000000" pitchFamily="2" charset="-78"/>
              </a:rPr>
              <a:t/>
            </a:r>
            <a:br>
              <a:rPr lang="fa-IR" sz="6000" dirty="0" smtClean="0">
                <a:solidFill>
                  <a:schemeClr val="tx1">
                    <a:lumMod val="95000"/>
                    <a:lumOff val="5000"/>
                  </a:schemeClr>
                </a:solidFill>
                <a:cs typeface="B Nazanin" panose="00000400000000000000" pitchFamily="2" charset="-78"/>
              </a:rPr>
            </a:br>
            <a:r>
              <a:rPr lang="fa-IR" sz="6000" dirty="0">
                <a:solidFill>
                  <a:schemeClr val="tx1">
                    <a:lumMod val="95000"/>
                    <a:lumOff val="5000"/>
                  </a:schemeClr>
                </a:solidFill>
                <a:cs typeface="B Nazanin" panose="00000400000000000000" pitchFamily="2" charset="-78"/>
              </a:rPr>
              <a:t/>
            </a:r>
            <a:br>
              <a:rPr lang="fa-IR" sz="6000" dirty="0">
                <a:solidFill>
                  <a:schemeClr val="tx1">
                    <a:lumMod val="95000"/>
                    <a:lumOff val="5000"/>
                  </a:schemeClr>
                </a:solidFill>
                <a:cs typeface="B Nazanin" panose="00000400000000000000" pitchFamily="2" charset="-78"/>
              </a:rPr>
            </a:br>
            <a:r>
              <a:rPr lang="fa-IR" sz="6000" dirty="0" smtClean="0">
                <a:solidFill>
                  <a:schemeClr val="tx1">
                    <a:lumMod val="95000"/>
                    <a:lumOff val="5000"/>
                  </a:schemeClr>
                </a:solidFill>
                <a:cs typeface="B Nazanin" panose="00000400000000000000" pitchFamily="2" charset="-78"/>
              </a:rPr>
              <a:t/>
            </a:r>
            <a:br>
              <a:rPr lang="fa-IR" sz="6000" dirty="0" smtClean="0">
                <a:solidFill>
                  <a:schemeClr val="tx1">
                    <a:lumMod val="95000"/>
                    <a:lumOff val="5000"/>
                  </a:schemeClr>
                </a:solidFill>
                <a:cs typeface="B Nazanin" panose="00000400000000000000" pitchFamily="2" charset="-78"/>
              </a:rPr>
            </a:br>
            <a:r>
              <a:rPr lang="fa-IR" sz="6000" dirty="0">
                <a:solidFill>
                  <a:schemeClr val="tx1">
                    <a:lumMod val="95000"/>
                    <a:lumOff val="5000"/>
                  </a:schemeClr>
                </a:solidFill>
                <a:cs typeface="B Nazanin" panose="00000400000000000000" pitchFamily="2" charset="-78"/>
              </a:rPr>
              <a:t/>
            </a:r>
            <a:br>
              <a:rPr lang="fa-IR" sz="6000" dirty="0">
                <a:solidFill>
                  <a:schemeClr val="tx1">
                    <a:lumMod val="95000"/>
                    <a:lumOff val="5000"/>
                  </a:schemeClr>
                </a:solidFill>
                <a:cs typeface="B Nazanin" panose="00000400000000000000" pitchFamily="2" charset="-78"/>
              </a:rPr>
            </a:br>
            <a:r>
              <a:rPr lang="fa-IR" sz="6000" dirty="0" smtClean="0">
                <a:solidFill>
                  <a:schemeClr val="tx1">
                    <a:lumMod val="95000"/>
                    <a:lumOff val="5000"/>
                  </a:schemeClr>
                </a:solidFill>
                <a:cs typeface="B Nazanin" panose="00000400000000000000" pitchFamily="2" charset="-78"/>
              </a:rPr>
              <a:t/>
            </a:r>
            <a:br>
              <a:rPr lang="fa-IR" sz="6000" dirty="0" smtClean="0">
                <a:solidFill>
                  <a:schemeClr val="tx1">
                    <a:lumMod val="95000"/>
                    <a:lumOff val="5000"/>
                  </a:schemeClr>
                </a:solidFill>
                <a:cs typeface="B Nazanin" panose="00000400000000000000" pitchFamily="2" charset="-78"/>
              </a:rPr>
            </a:br>
            <a:r>
              <a:rPr lang="fa-IR" sz="6000" dirty="0">
                <a:solidFill>
                  <a:schemeClr val="tx1">
                    <a:lumMod val="95000"/>
                    <a:lumOff val="5000"/>
                  </a:schemeClr>
                </a:solidFill>
                <a:cs typeface="B Nazanin" panose="00000400000000000000" pitchFamily="2" charset="-78"/>
              </a:rPr>
              <a:t/>
            </a:r>
            <a:br>
              <a:rPr lang="fa-IR" sz="6000" dirty="0">
                <a:solidFill>
                  <a:schemeClr val="tx1">
                    <a:lumMod val="95000"/>
                    <a:lumOff val="5000"/>
                  </a:schemeClr>
                </a:solidFill>
                <a:cs typeface="B Nazanin" panose="00000400000000000000" pitchFamily="2" charset="-78"/>
              </a:rPr>
            </a:br>
            <a:r>
              <a:rPr lang="fa-IR" sz="6000" dirty="0" smtClean="0">
                <a:solidFill>
                  <a:schemeClr val="tx1">
                    <a:lumMod val="95000"/>
                    <a:lumOff val="5000"/>
                  </a:schemeClr>
                </a:solidFill>
                <a:cs typeface="B Nazanin" panose="00000400000000000000" pitchFamily="2" charset="-78"/>
              </a:rPr>
              <a:t/>
            </a:r>
            <a:br>
              <a:rPr lang="fa-IR" sz="6000" dirty="0" smtClean="0">
                <a:solidFill>
                  <a:schemeClr val="tx1">
                    <a:lumMod val="95000"/>
                    <a:lumOff val="5000"/>
                  </a:schemeClr>
                </a:solidFill>
                <a:cs typeface="B Nazanin" panose="00000400000000000000" pitchFamily="2" charset="-78"/>
              </a:rPr>
            </a:br>
            <a:r>
              <a:rPr lang="fa-IR" sz="6000" dirty="0">
                <a:solidFill>
                  <a:schemeClr val="tx1">
                    <a:lumMod val="95000"/>
                    <a:lumOff val="5000"/>
                  </a:schemeClr>
                </a:solidFill>
                <a:cs typeface="B Nazanin" panose="00000400000000000000" pitchFamily="2" charset="-78"/>
              </a:rPr>
              <a:t/>
            </a:r>
            <a:br>
              <a:rPr lang="fa-IR" sz="6000" dirty="0">
                <a:solidFill>
                  <a:schemeClr val="tx1">
                    <a:lumMod val="95000"/>
                    <a:lumOff val="5000"/>
                  </a:schemeClr>
                </a:solidFill>
                <a:cs typeface="B Nazanin" panose="00000400000000000000" pitchFamily="2" charset="-78"/>
              </a:rPr>
            </a:br>
            <a:endParaRPr lang="en-US" sz="6000" dirty="0">
              <a:solidFill>
                <a:schemeClr val="tx1">
                  <a:lumMod val="95000"/>
                  <a:lumOff val="5000"/>
                </a:schemeClr>
              </a:solidFill>
              <a:cs typeface="B Nazanin" panose="00000400000000000000" pitchFamily="2" charset="-78"/>
            </a:endParaRPr>
          </a:p>
        </p:txBody>
      </p:sp>
      <p:sp>
        <p:nvSpPr>
          <p:cNvPr id="3" name="Subtitle 2"/>
          <p:cNvSpPr>
            <a:spLocks noGrp="1"/>
          </p:cNvSpPr>
          <p:nvPr>
            <p:ph type="subTitle" idx="1"/>
          </p:nvPr>
        </p:nvSpPr>
        <p:spPr>
          <a:xfrm>
            <a:off x="1556270" y="2261527"/>
            <a:ext cx="6903688" cy="1870526"/>
          </a:xfrm>
        </p:spPr>
        <p:txBody>
          <a:bodyPr>
            <a:normAutofit/>
          </a:bodyPr>
          <a:lstStyle/>
          <a:p>
            <a:r>
              <a:rPr lang="fa-IR" sz="7200" b="1" dirty="0" smtClean="0">
                <a:solidFill>
                  <a:srgbClr val="0070C0"/>
                </a:solidFill>
                <a:cs typeface="B Nazanin" panose="00000400000000000000" pitchFamily="2" charset="-78"/>
              </a:rPr>
              <a:t>بسم الله الرحمن الرحیم</a:t>
            </a:r>
            <a:endParaRPr lang="en-US" sz="7200" b="1" dirty="0">
              <a:solidFill>
                <a:srgbClr val="0070C0"/>
              </a:solidFill>
              <a:cs typeface="B Nazanin" panose="00000400000000000000" pitchFamily="2" charset="-78"/>
            </a:endParaRPr>
          </a:p>
        </p:txBody>
      </p:sp>
    </p:spTree>
    <p:extLst>
      <p:ext uri="{BB962C8B-B14F-4D97-AF65-F5344CB8AC3E}">
        <p14:creationId xmlns:p14="http://schemas.microsoft.com/office/powerpoint/2010/main" val="35397308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fa-IR" sz="4000" dirty="0" smtClean="0">
                <a:solidFill>
                  <a:schemeClr val="tx1">
                    <a:lumMod val="95000"/>
                    <a:lumOff val="5000"/>
                  </a:schemeClr>
                </a:solidFill>
                <a:cs typeface="B Nazanin" panose="00000400000000000000" pitchFamily="2" charset="-78"/>
              </a:rPr>
              <a:t>دسته </a:t>
            </a:r>
            <a:r>
              <a:rPr lang="en-GB" sz="4000" dirty="0" smtClean="0">
                <a:solidFill>
                  <a:schemeClr val="tx1">
                    <a:lumMod val="95000"/>
                    <a:lumOff val="5000"/>
                  </a:schemeClr>
                </a:solidFill>
                <a:cs typeface="B Nazanin" panose="00000400000000000000" pitchFamily="2" charset="-78"/>
              </a:rPr>
              <a:t>B</a:t>
            </a:r>
            <a:r>
              <a:rPr lang="fa-IR" sz="4000" dirty="0" smtClean="0">
                <a:solidFill>
                  <a:schemeClr val="tx1">
                    <a:lumMod val="95000"/>
                    <a:lumOff val="5000"/>
                  </a:schemeClr>
                </a:solidFill>
                <a:cs typeface="B Nazanin" panose="00000400000000000000" pitchFamily="2" charset="-78"/>
              </a:rPr>
              <a:t>:</a:t>
            </a:r>
            <a:r>
              <a:rPr lang="fa-IR" sz="3200" dirty="0" smtClean="0">
                <a:solidFill>
                  <a:schemeClr val="tx1">
                    <a:lumMod val="95000"/>
                    <a:lumOff val="5000"/>
                  </a:schemeClr>
                </a:solidFill>
                <a:cs typeface="B Nazanin" panose="00000400000000000000" pitchFamily="2" charset="-78"/>
              </a:rPr>
              <a:t>عوامل این گروه انتشار نسبتا آسان دارند  وسبب مرگ ومیر باشدت متوسط می شوند .نیازمند اقدامات خاص برای تشخیص وجلوگیری ازآن دارند.</a:t>
            </a:r>
            <a:endParaRPr lang="en-US" sz="4000" dirty="0">
              <a:solidFill>
                <a:schemeClr val="tx1">
                  <a:lumMod val="95000"/>
                  <a:lumOff val="5000"/>
                </a:schemeClr>
              </a:solidFill>
              <a:cs typeface="B Nazanin" panose="00000400000000000000" pitchFamily="2" charset="-78"/>
            </a:endParaRPr>
          </a:p>
        </p:txBody>
      </p:sp>
      <p:sp>
        <p:nvSpPr>
          <p:cNvPr id="3" name="Content Placeholder 2"/>
          <p:cNvSpPr>
            <a:spLocks noGrp="1"/>
          </p:cNvSpPr>
          <p:nvPr>
            <p:ph idx="1"/>
          </p:nvPr>
        </p:nvSpPr>
        <p:spPr>
          <a:xfrm>
            <a:off x="970621" y="2228849"/>
            <a:ext cx="8605459" cy="4457701"/>
          </a:xfrm>
        </p:spPr>
        <p:txBody>
          <a:bodyPr>
            <a:normAutofit fontScale="55000" lnSpcReduction="20000"/>
          </a:bodyPr>
          <a:lstStyle/>
          <a:p>
            <a:pPr algn="r" rtl="1">
              <a:buFont typeface="Arial" panose="020B0604020202020204" pitchFamily="34" charset="0"/>
              <a:buChar char="•"/>
            </a:pPr>
            <a:r>
              <a:rPr lang="fa-IR" sz="3200" dirty="0" smtClean="0">
                <a:solidFill>
                  <a:schemeClr val="tx1">
                    <a:lumMod val="95000"/>
                    <a:lumOff val="5000"/>
                  </a:schemeClr>
                </a:solidFill>
                <a:cs typeface="B Nazanin" panose="00000400000000000000" pitchFamily="2" charset="-78"/>
              </a:rPr>
              <a:t>بروسلوزیس</a:t>
            </a:r>
          </a:p>
          <a:p>
            <a:pPr algn="r" rtl="1">
              <a:buFont typeface="Arial" panose="020B0604020202020204" pitchFamily="34" charset="0"/>
              <a:buChar char="•"/>
            </a:pPr>
            <a:r>
              <a:rPr lang="fa-IR" sz="3200" dirty="0" smtClean="0">
                <a:solidFill>
                  <a:schemeClr val="tx1">
                    <a:lumMod val="95000"/>
                    <a:lumOff val="5000"/>
                  </a:schemeClr>
                </a:solidFill>
                <a:cs typeface="B Nazanin" panose="00000400000000000000" pitchFamily="2" charset="-78"/>
              </a:rPr>
              <a:t>توکسین اپسیلون کلستریدیوم پرفرینجس</a:t>
            </a:r>
            <a:endParaRPr lang="fa-IR" sz="3000" dirty="0" smtClean="0">
              <a:solidFill>
                <a:schemeClr val="tx1">
                  <a:lumMod val="95000"/>
                  <a:lumOff val="5000"/>
                </a:schemeClr>
              </a:solidFill>
              <a:cs typeface="B Nazanin" panose="00000400000000000000" pitchFamily="2" charset="-78"/>
            </a:endParaRPr>
          </a:p>
          <a:p>
            <a:pPr algn="r" rtl="1">
              <a:buFont typeface="Arial" panose="020B0604020202020204" pitchFamily="34" charset="0"/>
              <a:buChar char="•"/>
            </a:pPr>
            <a:r>
              <a:rPr lang="fa-IR" sz="3200" dirty="0" smtClean="0">
                <a:solidFill>
                  <a:schemeClr val="tx1">
                    <a:lumMod val="95000"/>
                    <a:lumOff val="5000"/>
                  </a:schemeClr>
                </a:solidFill>
                <a:cs typeface="B Nazanin" panose="00000400000000000000" pitchFamily="2" charset="-78"/>
              </a:rPr>
              <a:t>تهدیدهای امنیت غذایی مثل سالمونلا ،اشرشیاکلی،شیگلا،استافیلوکوکوس اورئوس</a:t>
            </a:r>
          </a:p>
          <a:p>
            <a:pPr algn="r" rtl="1">
              <a:buFont typeface="Arial" panose="020B0604020202020204" pitchFamily="34" charset="0"/>
              <a:buChar char="•"/>
            </a:pPr>
            <a:r>
              <a:rPr lang="fa-IR" sz="3200" dirty="0" smtClean="0">
                <a:solidFill>
                  <a:schemeClr val="tx1">
                    <a:lumMod val="95000"/>
                    <a:lumOff val="5000"/>
                  </a:schemeClr>
                </a:solidFill>
                <a:cs typeface="B Nazanin" panose="00000400000000000000" pitchFamily="2" charset="-78"/>
              </a:rPr>
              <a:t>بیماری های مسری اسب وانسان</a:t>
            </a:r>
          </a:p>
          <a:p>
            <a:pPr algn="r" rtl="1">
              <a:buFont typeface="Arial" panose="020B0604020202020204" pitchFamily="34" charset="0"/>
              <a:buChar char="•"/>
            </a:pPr>
            <a:r>
              <a:rPr lang="fa-IR" sz="3200" dirty="0" smtClean="0">
                <a:solidFill>
                  <a:schemeClr val="tx1">
                    <a:lumMod val="95000"/>
                    <a:lumOff val="5000"/>
                  </a:schemeClr>
                </a:solidFill>
                <a:cs typeface="B Nazanin" panose="00000400000000000000" pitchFamily="2" charset="-78"/>
              </a:rPr>
              <a:t>مشمشه(بورخولدریا مالئی)</a:t>
            </a:r>
          </a:p>
          <a:p>
            <a:pPr algn="r" rtl="1">
              <a:buFont typeface="Arial" panose="020B0604020202020204" pitchFamily="34" charset="0"/>
              <a:buChar char="•"/>
            </a:pPr>
            <a:r>
              <a:rPr lang="fa-IR" sz="3200" dirty="0" smtClean="0">
                <a:solidFill>
                  <a:schemeClr val="tx1">
                    <a:lumMod val="95000"/>
                    <a:lumOff val="5000"/>
                  </a:schemeClr>
                </a:solidFill>
                <a:cs typeface="B Nazanin" panose="00000400000000000000" pitchFamily="2" charset="-78"/>
              </a:rPr>
              <a:t>پسیتاکوز(کلامیدیا پسیتاسی)</a:t>
            </a:r>
          </a:p>
          <a:p>
            <a:pPr algn="r" rtl="1">
              <a:buFont typeface="Arial" panose="020B0604020202020204" pitchFamily="34" charset="0"/>
              <a:buChar char="•"/>
            </a:pPr>
            <a:r>
              <a:rPr lang="fa-IR" sz="3200" dirty="0" smtClean="0">
                <a:solidFill>
                  <a:schemeClr val="tx1">
                    <a:lumMod val="95000"/>
                    <a:lumOff val="5000"/>
                  </a:schemeClr>
                </a:solidFill>
                <a:cs typeface="B Nazanin" panose="00000400000000000000" pitchFamily="2" charset="-78"/>
              </a:rPr>
              <a:t>تب کیو (کوکسیلا برناتی)</a:t>
            </a:r>
          </a:p>
          <a:p>
            <a:pPr algn="r" rtl="1">
              <a:buFont typeface="Arial" panose="020B0604020202020204" pitchFamily="34" charset="0"/>
              <a:buChar char="•"/>
            </a:pPr>
            <a:r>
              <a:rPr lang="fa-IR" sz="3200" dirty="0" smtClean="0">
                <a:solidFill>
                  <a:schemeClr val="tx1">
                    <a:lumMod val="95000"/>
                    <a:lumOff val="5000"/>
                  </a:schemeClr>
                </a:solidFill>
                <a:cs typeface="B Nazanin" panose="00000400000000000000" pitchFamily="2" charset="-78"/>
              </a:rPr>
              <a:t>تیفوس (ریکتزیا پروازکی)</a:t>
            </a:r>
          </a:p>
          <a:p>
            <a:pPr algn="r" rtl="1">
              <a:buFont typeface="Arial" panose="020B0604020202020204" pitchFamily="34" charset="0"/>
              <a:buChar char="•"/>
            </a:pPr>
            <a:r>
              <a:rPr lang="fa-IR" sz="3200" dirty="0" smtClean="0">
                <a:solidFill>
                  <a:schemeClr val="tx1">
                    <a:lumMod val="95000"/>
                    <a:lumOff val="5000"/>
                  </a:schemeClr>
                </a:solidFill>
                <a:cs typeface="B Nazanin" panose="00000400000000000000" pitchFamily="2" charset="-78"/>
              </a:rPr>
              <a:t>تهدید کننده های سلامت آب (ویبریوکلرا،کریپتوسپوریدیوم پارووم)</a:t>
            </a:r>
          </a:p>
          <a:p>
            <a:pPr algn="r" rtl="1">
              <a:buFont typeface="Arial" panose="020B0604020202020204" pitchFamily="34" charset="0"/>
              <a:buChar char="•"/>
            </a:pPr>
            <a:r>
              <a:rPr lang="fa-IR" sz="3200" dirty="0" smtClean="0">
                <a:solidFill>
                  <a:schemeClr val="tx1">
                    <a:lumMod val="95000"/>
                    <a:lumOff val="5000"/>
                  </a:schemeClr>
                </a:solidFill>
                <a:cs typeface="B Nazanin" panose="00000400000000000000" pitchFamily="2" charset="-78"/>
              </a:rPr>
              <a:t>میلوئیدوزیس</a:t>
            </a:r>
          </a:p>
          <a:p>
            <a:pPr algn="r" rtl="1">
              <a:buFont typeface="Arial" panose="020B0604020202020204" pitchFamily="34" charset="0"/>
              <a:buChar char="•"/>
            </a:pPr>
            <a:r>
              <a:rPr lang="fa-IR" sz="3200" dirty="0" smtClean="0">
                <a:solidFill>
                  <a:schemeClr val="tx1">
                    <a:lumMod val="95000"/>
                    <a:lumOff val="5000"/>
                  </a:schemeClr>
                </a:solidFill>
                <a:cs typeface="B Nazanin" panose="00000400000000000000" pitchFamily="2" charset="-78"/>
              </a:rPr>
              <a:t>آنسفالیت ویروسی (آلفاویروس ها مانند آنسفالیت اسبی ونزوئلائی ،آنسفالیت اسبی شرقی،آنسفالیت اسبی غربی)</a:t>
            </a:r>
          </a:p>
          <a:p>
            <a:pPr algn="r" rtl="1">
              <a:buFont typeface="Arial" panose="020B0604020202020204" pitchFamily="34" charset="0"/>
              <a:buChar char="•"/>
            </a:pPr>
            <a:r>
              <a:rPr lang="fa-IR" sz="3200" dirty="0" smtClean="0">
                <a:solidFill>
                  <a:schemeClr val="tx1">
                    <a:lumMod val="95000"/>
                    <a:lumOff val="5000"/>
                  </a:schemeClr>
                </a:solidFill>
                <a:cs typeface="B Nazanin" panose="00000400000000000000" pitchFamily="2" charset="-78"/>
              </a:rPr>
              <a:t>سم ریسین /دانه خردل</a:t>
            </a:r>
          </a:p>
          <a:p>
            <a:pPr algn="r" rtl="1">
              <a:buFont typeface="Arial" panose="020B0604020202020204" pitchFamily="34" charset="0"/>
              <a:buChar char="•"/>
            </a:pPr>
            <a:endParaRPr lang="fa-IR" sz="3200" dirty="0" smtClean="0">
              <a:solidFill>
                <a:schemeClr val="tx1">
                  <a:lumMod val="95000"/>
                  <a:lumOff val="5000"/>
                </a:schemeClr>
              </a:solidFill>
              <a:cs typeface="B Nazanin" panose="00000400000000000000" pitchFamily="2" charset="-78"/>
            </a:endParaRPr>
          </a:p>
          <a:p>
            <a:pPr algn="r" rtl="1">
              <a:buFont typeface="Arial" panose="020B0604020202020204" pitchFamily="34" charset="0"/>
              <a:buChar char="•"/>
            </a:pPr>
            <a:endParaRPr lang="fa-IR" sz="3200" dirty="0" smtClean="0">
              <a:solidFill>
                <a:schemeClr val="tx1">
                  <a:lumMod val="95000"/>
                  <a:lumOff val="5000"/>
                </a:schemeClr>
              </a:solidFill>
              <a:cs typeface="B Nazanin" panose="00000400000000000000" pitchFamily="2" charset="-78"/>
            </a:endParaRPr>
          </a:p>
          <a:p>
            <a:pPr algn="r" rtl="1">
              <a:buFont typeface="Arial" panose="020B0604020202020204" pitchFamily="34" charset="0"/>
              <a:buChar char="•"/>
            </a:pPr>
            <a:endParaRPr lang="fa-IR" sz="3200" dirty="0" smtClean="0">
              <a:solidFill>
                <a:schemeClr val="tx1">
                  <a:lumMod val="95000"/>
                  <a:lumOff val="5000"/>
                </a:schemeClr>
              </a:solidFill>
              <a:cs typeface="B Nazanin" panose="00000400000000000000" pitchFamily="2" charset="-78"/>
            </a:endParaRPr>
          </a:p>
          <a:p>
            <a:pPr algn="r" rtl="1">
              <a:buFont typeface="Arial" panose="020B0604020202020204" pitchFamily="34" charset="0"/>
              <a:buChar char="•"/>
            </a:pPr>
            <a:endParaRPr lang="fa-IR" sz="3200" dirty="0" smtClean="0">
              <a:solidFill>
                <a:schemeClr val="tx1">
                  <a:lumMod val="95000"/>
                  <a:lumOff val="5000"/>
                </a:schemeClr>
              </a:solidFill>
              <a:cs typeface="B Nazanin" panose="00000400000000000000" pitchFamily="2" charset="-78"/>
            </a:endParaRPr>
          </a:p>
        </p:txBody>
      </p:sp>
    </p:spTree>
    <p:extLst>
      <p:ext uri="{BB962C8B-B14F-4D97-AF65-F5344CB8AC3E}">
        <p14:creationId xmlns:p14="http://schemas.microsoft.com/office/powerpoint/2010/main" val="27788796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42900"/>
            <a:ext cx="8596668" cy="1012372"/>
          </a:xfrm>
        </p:spPr>
        <p:txBody>
          <a:bodyPr>
            <a:normAutofit fontScale="90000"/>
          </a:bodyPr>
          <a:lstStyle/>
          <a:p>
            <a:pPr algn="r" rtl="1"/>
            <a:r>
              <a:rPr lang="fa-IR" sz="4400" dirty="0" smtClean="0">
                <a:solidFill>
                  <a:schemeClr val="tx1">
                    <a:lumMod val="95000"/>
                    <a:lumOff val="5000"/>
                  </a:schemeClr>
                </a:solidFill>
                <a:cs typeface="B Nazanin" panose="00000400000000000000" pitchFamily="2" charset="-78"/>
              </a:rPr>
              <a:t>دسته </a:t>
            </a:r>
            <a:r>
              <a:rPr lang="en-GB" sz="4400" dirty="0" smtClean="0">
                <a:solidFill>
                  <a:schemeClr val="tx1">
                    <a:lumMod val="95000"/>
                    <a:lumOff val="5000"/>
                  </a:schemeClr>
                </a:solidFill>
                <a:cs typeface="B Nazanin" panose="00000400000000000000" pitchFamily="2" charset="-78"/>
              </a:rPr>
              <a:t>C</a:t>
            </a:r>
            <a:r>
              <a:rPr lang="fa-IR" sz="4400" dirty="0" smtClean="0">
                <a:solidFill>
                  <a:schemeClr val="tx1">
                    <a:lumMod val="95000"/>
                    <a:lumOff val="5000"/>
                  </a:schemeClr>
                </a:solidFill>
                <a:cs typeface="B Nazanin" panose="00000400000000000000" pitchFamily="2" charset="-78"/>
              </a:rPr>
              <a:t>:</a:t>
            </a:r>
            <a:r>
              <a:rPr lang="fa-IR" dirty="0" smtClean="0">
                <a:solidFill>
                  <a:schemeClr val="tx1">
                    <a:lumMod val="95000"/>
                    <a:lumOff val="5000"/>
                  </a:schemeClr>
                </a:solidFill>
                <a:cs typeface="B Nazanin" panose="00000400000000000000" pitchFamily="2" charset="-78"/>
              </a:rPr>
              <a:t>پاتوژن های جدیدی که با قابلیت تغییر به منظور آ سانی تولید وانتشار انبوه ،دردسترس بودن ،مرگ ومیر در سطح بالا و ایجاد اثرات زیان بار بر سلامت افراد جامعه ، مهندسی ژنتیک شده اند.</a:t>
            </a:r>
            <a:endParaRPr lang="en-US" sz="4400" dirty="0">
              <a:solidFill>
                <a:schemeClr val="tx1">
                  <a:lumMod val="95000"/>
                  <a:lumOff val="5000"/>
                </a:schemeClr>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r" rtl="1">
              <a:buFont typeface="Arial" panose="020B0604020202020204" pitchFamily="34" charset="0"/>
              <a:buChar char="•"/>
            </a:pPr>
            <a:r>
              <a:rPr lang="fa-IR" sz="3200" dirty="0" smtClean="0">
                <a:solidFill>
                  <a:schemeClr val="tx1">
                    <a:lumMod val="95000"/>
                    <a:lumOff val="5000"/>
                  </a:schemeClr>
                </a:solidFill>
                <a:cs typeface="B Nazanin" panose="00000400000000000000" pitchFamily="2" charset="-78"/>
              </a:rPr>
              <a:t>هانتا ویروس </a:t>
            </a:r>
          </a:p>
          <a:p>
            <a:pPr algn="r" rtl="1">
              <a:buFont typeface="Arial" panose="020B0604020202020204" pitchFamily="34" charset="0"/>
              <a:buChar char="•"/>
            </a:pPr>
            <a:r>
              <a:rPr lang="fa-IR" sz="3200" dirty="0" smtClean="0">
                <a:solidFill>
                  <a:schemeClr val="tx1">
                    <a:lumMod val="95000"/>
                    <a:lumOff val="5000"/>
                  </a:schemeClr>
                </a:solidFill>
                <a:cs typeface="B Nazanin" panose="00000400000000000000" pitchFamily="2" charset="-78"/>
              </a:rPr>
              <a:t>سارس</a:t>
            </a:r>
          </a:p>
          <a:p>
            <a:pPr algn="r" rtl="1">
              <a:buFont typeface="Arial" panose="020B0604020202020204" pitchFamily="34" charset="0"/>
              <a:buChar char="•"/>
            </a:pPr>
            <a:r>
              <a:rPr lang="fa-IR" sz="3200" dirty="0" smtClean="0">
                <a:solidFill>
                  <a:schemeClr val="tx1">
                    <a:lumMod val="95000"/>
                    <a:lumOff val="5000"/>
                  </a:schemeClr>
                </a:solidFill>
                <a:cs typeface="B Nazanin" panose="00000400000000000000" pitchFamily="2" charset="-78"/>
              </a:rPr>
              <a:t>مرس</a:t>
            </a:r>
          </a:p>
          <a:p>
            <a:pPr algn="r" rtl="1">
              <a:buFont typeface="Arial" panose="020B0604020202020204" pitchFamily="34" charset="0"/>
              <a:buChar char="•"/>
            </a:pPr>
            <a:r>
              <a:rPr lang="fa-IR" sz="3200" dirty="0" smtClean="0">
                <a:solidFill>
                  <a:schemeClr val="tx1">
                    <a:lumMod val="95000"/>
                    <a:lumOff val="5000"/>
                  </a:schemeClr>
                </a:solidFill>
                <a:cs typeface="B Nazanin" panose="00000400000000000000" pitchFamily="2" charset="-78"/>
              </a:rPr>
              <a:t>ویروس کرونا وانفلوانزا </a:t>
            </a:r>
          </a:p>
          <a:p>
            <a:pPr algn="r" rtl="1">
              <a:buFont typeface="Arial" panose="020B0604020202020204" pitchFamily="34" charset="0"/>
              <a:buChar char="•"/>
            </a:pPr>
            <a:r>
              <a:rPr lang="fa-IR" sz="3200" dirty="0" smtClean="0">
                <a:solidFill>
                  <a:schemeClr val="tx1">
                    <a:lumMod val="95000"/>
                    <a:lumOff val="5000"/>
                  </a:schemeClr>
                </a:solidFill>
                <a:cs typeface="B Nazanin" panose="00000400000000000000" pitchFamily="2" charset="-78"/>
              </a:rPr>
              <a:t>ایدز</a:t>
            </a:r>
            <a:endParaRPr lang="en-US" sz="3200" dirty="0">
              <a:solidFill>
                <a:schemeClr val="tx1">
                  <a:lumMod val="95000"/>
                  <a:lumOff val="5000"/>
                </a:schemeClr>
              </a:solidFill>
              <a:cs typeface="B Nazanin" panose="00000400000000000000" pitchFamily="2" charset="-78"/>
            </a:endParaRPr>
          </a:p>
        </p:txBody>
      </p:sp>
    </p:spTree>
    <p:extLst>
      <p:ext uri="{BB962C8B-B14F-4D97-AF65-F5344CB8AC3E}">
        <p14:creationId xmlns:p14="http://schemas.microsoft.com/office/powerpoint/2010/main" val="13072923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dirty="0" smtClean="0">
                <a:solidFill>
                  <a:schemeClr val="tx1">
                    <a:lumMod val="95000"/>
                    <a:lumOff val="5000"/>
                  </a:schemeClr>
                </a:solidFill>
                <a:cs typeface="B Nazanin" panose="00000400000000000000" pitchFamily="2" charset="-78"/>
              </a:rPr>
              <a:t>آب ،غذاوبیوتروریسم</a:t>
            </a:r>
            <a:br>
              <a:rPr lang="fa-IR" dirty="0" smtClean="0">
                <a:solidFill>
                  <a:schemeClr val="tx1">
                    <a:lumMod val="95000"/>
                    <a:lumOff val="5000"/>
                  </a:schemeClr>
                </a:solidFill>
                <a:cs typeface="B Nazanin" panose="00000400000000000000" pitchFamily="2" charset="-78"/>
              </a:rPr>
            </a:br>
            <a:endParaRPr lang="en-US" dirty="0">
              <a:solidFill>
                <a:schemeClr val="tx1">
                  <a:lumMod val="95000"/>
                  <a:lumOff val="5000"/>
                </a:schemeClr>
              </a:solidFill>
              <a:cs typeface="B Nazanin" panose="00000400000000000000" pitchFamily="2" charset="-78"/>
            </a:endParaRPr>
          </a:p>
        </p:txBody>
      </p:sp>
      <p:sp>
        <p:nvSpPr>
          <p:cNvPr id="3" name="Content Placeholder 2"/>
          <p:cNvSpPr>
            <a:spLocks noGrp="1"/>
          </p:cNvSpPr>
          <p:nvPr>
            <p:ph idx="1"/>
          </p:nvPr>
        </p:nvSpPr>
        <p:spPr>
          <a:xfrm>
            <a:off x="677334" y="1543051"/>
            <a:ext cx="8596668" cy="4498312"/>
          </a:xfrm>
        </p:spPr>
        <p:txBody>
          <a:bodyPr>
            <a:normAutofit/>
          </a:bodyPr>
          <a:lstStyle/>
          <a:p>
            <a:pPr marL="0" indent="0" algn="r" rtl="1">
              <a:buNone/>
            </a:pPr>
            <a:r>
              <a:rPr lang="fa-IR" sz="3200" dirty="0" smtClean="0">
                <a:cs typeface="B Nazanin" panose="00000400000000000000" pitchFamily="2" charset="-78"/>
              </a:rPr>
              <a:t>یکی از راههای انتشار عوامل بیولوژیک در بین جمعیت هدف آلودگی عمدی آب ومواد غذایی می باشد که این روش انتقال پس از روش تنفسی در  درجه دوم اهمیت قرار دارد .</a:t>
            </a:r>
          </a:p>
          <a:p>
            <a:pPr marL="0" indent="0" algn="r" rtl="1">
              <a:buNone/>
            </a:pPr>
            <a:r>
              <a:rPr lang="fa-IR" sz="3200" dirty="0" smtClean="0">
                <a:cs typeface="B Nazanin" panose="00000400000000000000" pitchFamily="2" charset="-78"/>
              </a:rPr>
              <a:t>عوامل باکتریایی (باسیلوس آنتراسیس ، یرسینیاپستیس، ویبریوکلرا، اشرشیاکلی انتروهمورازیک)توکسین های باکتریایی ،قارچی وگیاهی(تریکوتسن هاوریسین) را می توان نام برد.</a:t>
            </a:r>
            <a:endParaRPr lang="en-US" sz="3200" dirty="0">
              <a:cs typeface="B Nazanin" panose="00000400000000000000" pitchFamily="2" charset="-78"/>
            </a:endParaRPr>
          </a:p>
        </p:txBody>
      </p:sp>
    </p:spTree>
    <p:extLst>
      <p:ext uri="{BB962C8B-B14F-4D97-AF65-F5344CB8AC3E}">
        <p14:creationId xmlns:p14="http://schemas.microsoft.com/office/powerpoint/2010/main" val="34499598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fa-IR" dirty="0" smtClean="0">
                <a:solidFill>
                  <a:schemeClr val="tx1">
                    <a:lumMod val="95000"/>
                    <a:lumOff val="5000"/>
                  </a:schemeClr>
                </a:solidFill>
                <a:cs typeface="B Nazanin" panose="00000400000000000000" pitchFamily="2" charset="-78"/>
              </a:rPr>
              <a:t>نوع عامل ،مقدار ،میزان مقاومت آن در محیط ،توانایی تولید توکسین ،دوره کمون وقدرت مقابله با سیستم های دفاعی بدن میزبان در ایجاد بیماری موثر است.</a:t>
            </a:r>
            <a:endParaRPr lang="en-US" dirty="0">
              <a:solidFill>
                <a:schemeClr val="tx1">
                  <a:lumMod val="95000"/>
                  <a:lumOff val="5000"/>
                </a:schemeClr>
              </a:solidFill>
              <a:cs typeface="B Nazanin" panose="00000400000000000000" pitchFamily="2" charset="-78"/>
            </a:endParaRPr>
          </a:p>
        </p:txBody>
      </p:sp>
      <p:sp>
        <p:nvSpPr>
          <p:cNvPr id="3" name="Content Placeholder 2"/>
          <p:cNvSpPr>
            <a:spLocks noGrp="1"/>
          </p:cNvSpPr>
          <p:nvPr>
            <p:ph idx="1"/>
          </p:nvPr>
        </p:nvSpPr>
        <p:spPr>
          <a:xfrm>
            <a:off x="677334" y="2726871"/>
            <a:ext cx="8752416" cy="3314491"/>
          </a:xfrm>
        </p:spPr>
        <p:txBody>
          <a:bodyPr>
            <a:normAutofit/>
          </a:bodyPr>
          <a:lstStyle/>
          <a:p>
            <a:pPr marL="0" indent="0" algn="r">
              <a:buNone/>
            </a:pPr>
            <a:r>
              <a:rPr lang="fa-IR" sz="3200" dirty="0" smtClean="0">
                <a:solidFill>
                  <a:schemeClr val="tx1">
                    <a:lumMod val="95000"/>
                    <a:lumOff val="5000"/>
                  </a:schemeClr>
                </a:solidFill>
                <a:cs typeface="B Nazanin" panose="00000400000000000000" pitchFamily="2" charset="-78"/>
              </a:rPr>
              <a:t>آب و مواد غذایی آلوده شده در فعالیت های بیوتروریسمی ،توسط ویژگی های ارگانولپتیک قابل تشخیص نبوده ودراکثر مواقع خاموش ،ناگهانی وبدون تغییرات ظاهری (رنگ ،بو،طعم) بروز می نمایند.</a:t>
            </a:r>
            <a:endParaRPr lang="en-US" sz="3200" dirty="0">
              <a:solidFill>
                <a:schemeClr val="tx1">
                  <a:lumMod val="95000"/>
                  <a:lumOff val="5000"/>
                </a:schemeClr>
              </a:solidFill>
              <a:cs typeface="B Nazanin" panose="00000400000000000000" pitchFamily="2" charset="-78"/>
            </a:endParaRPr>
          </a:p>
        </p:txBody>
      </p:sp>
    </p:spTree>
    <p:extLst>
      <p:ext uri="{BB962C8B-B14F-4D97-AF65-F5344CB8AC3E}">
        <p14:creationId xmlns:p14="http://schemas.microsoft.com/office/powerpoint/2010/main" val="41272237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fa-IR" dirty="0" smtClean="0">
                <a:solidFill>
                  <a:schemeClr val="tx1">
                    <a:lumMod val="95000"/>
                    <a:lumOff val="5000"/>
                  </a:schemeClr>
                </a:solidFill>
                <a:cs typeface="B Nazanin" panose="00000400000000000000" pitchFamily="2" charset="-78"/>
              </a:rPr>
              <a:t>تصفیه خانه ها ،چاههای مورد استفاده برای تامین آب شرب، مخازن آب تصفیه شده،انبارهای نگهداری ومراحل مختلف تولید،نگهداری وتوزیع موادغذایی در کارخانجات مواد غذایی وارداتی بهترین نقاط برای وارد نمودن این عوامل می باشند.</a:t>
            </a:r>
            <a:endParaRPr lang="en-US" dirty="0">
              <a:solidFill>
                <a:schemeClr val="tx1">
                  <a:lumMod val="95000"/>
                  <a:lumOff val="5000"/>
                </a:schemeClr>
              </a:solidFill>
              <a:cs typeface="B Nazanin" panose="00000400000000000000" pitchFamily="2" charset="-78"/>
            </a:endParaRPr>
          </a:p>
        </p:txBody>
      </p:sp>
      <p:sp>
        <p:nvSpPr>
          <p:cNvPr id="3" name="Content Placeholder 2"/>
          <p:cNvSpPr>
            <a:spLocks noGrp="1"/>
          </p:cNvSpPr>
          <p:nvPr>
            <p:ph idx="1"/>
          </p:nvPr>
        </p:nvSpPr>
        <p:spPr>
          <a:xfrm>
            <a:off x="699629" y="3159578"/>
            <a:ext cx="8552078" cy="2604199"/>
          </a:xfrm>
        </p:spPr>
        <p:txBody>
          <a:bodyPr>
            <a:normAutofit/>
          </a:bodyPr>
          <a:lstStyle/>
          <a:p>
            <a:pPr marL="0" indent="0" algn="r">
              <a:buNone/>
            </a:pPr>
            <a:r>
              <a:rPr lang="fa-IR" sz="3600" dirty="0" smtClean="0">
                <a:solidFill>
                  <a:schemeClr val="tx1">
                    <a:lumMod val="95000"/>
                    <a:lumOff val="5000"/>
                  </a:schemeClr>
                </a:solidFill>
                <a:cs typeface="B Nazanin" panose="00000400000000000000" pitchFamily="2" charset="-78"/>
              </a:rPr>
              <a:t>هرچه سیستم ها ومکانیسم های کنترلی ابتدایی تر،غیرصنعتی تر وغیر بهداشتی تر باشند امکان نفوذ وخرابکاری در انها بیشتر است.</a:t>
            </a:r>
            <a:endParaRPr lang="en-US" sz="3600" dirty="0">
              <a:solidFill>
                <a:schemeClr val="tx1">
                  <a:lumMod val="95000"/>
                  <a:lumOff val="5000"/>
                </a:schemeClr>
              </a:solidFill>
              <a:cs typeface="B Nazanin" panose="00000400000000000000" pitchFamily="2" charset="-78"/>
            </a:endParaRPr>
          </a:p>
        </p:txBody>
      </p:sp>
    </p:spTree>
    <p:extLst>
      <p:ext uri="{BB962C8B-B14F-4D97-AF65-F5344CB8AC3E}">
        <p14:creationId xmlns:p14="http://schemas.microsoft.com/office/powerpoint/2010/main" val="36578035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0343" y="489857"/>
            <a:ext cx="8184827" cy="889907"/>
          </a:xfrm>
        </p:spPr>
        <p:txBody>
          <a:bodyPr/>
          <a:lstStyle/>
          <a:p>
            <a:pPr algn="l" rtl="1"/>
            <a:r>
              <a:rPr lang="en-GB" sz="4800" dirty="0" smtClean="0">
                <a:solidFill>
                  <a:schemeClr val="accent2">
                    <a:lumMod val="75000"/>
                  </a:schemeClr>
                </a:solidFill>
                <a:cs typeface="B Nazanin" panose="00000400000000000000" pitchFamily="2" charset="-78"/>
              </a:rPr>
              <a:t>Agro Terrorism</a:t>
            </a:r>
            <a:r>
              <a:rPr lang="fa-IR" sz="4800" dirty="0" smtClean="0">
                <a:solidFill>
                  <a:schemeClr val="accent2">
                    <a:lumMod val="75000"/>
                  </a:schemeClr>
                </a:solidFill>
                <a:cs typeface="B Nazanin" panose="00000400000000000000" pitchFamily="2" charset="-78"/>
              </a:rPr>
              <a:t>بیوتروریسم کشاورزی </a:t>
            </a:r>
            <a:endParaRPr lang="en-US" sz="4800" dirty="0">
              <a:solidFill>
                <a:schemeClr val="accent2">
                  <a:lumMod val="75000"/>
                </a:schemeClr>
              </a:solidFill>
              <a:cs typeface="B Nazanin" panose="00000400000000000000" pitchFamily="2" charset="-78"/>
            </a:endParaRPr>
          </a:p>
        </p:txBody>
      </p:sp>
      <p:sp>
        <p:nvSpPr>
          <p:cNvPr id="3" name="Subtitle 2"/>
          <p:cNvSpPr>
            <a:spLocks noGrp="1"/>
          </p:cNvSpPr>
          <p:nvPr>
            <p:ph type="subTitle" idx="1"/>
          </p:nvPr>
        </p:nvSpPr>
        <p:spPr>
          <a:xfrm>
            <a:off x="1507067" y="1379764"/>
            <a:ext cx="7766936" cy="4449536"/>
          </a:xfrm>
        </p:spPr>
        <p:txBody>
          <a:bodyPr>
            <a:normAutofit/>
          </a:bodyPr>
          <a:lstStyle/>
          <a:p>
            <a:r>
              <a:rPr lang="fa-IR" sz="3200" dirty="0" smtClean="0">
                <a:solidFill>
                  <a:schemeClr val="tx1">
                    <a:lumMod val="95000"/>
                    <a:lumOff val="5000"/>
                  </a:schemeClr>
                </a:solidFill>
                <a:cs typeface="B Nazanin" panose="00000400000000000000" pitchFamily="2" charset="-78"/>
              </a:rPr>
              <a:t>هدف اصلی آن به خطر انداختن امنیت زنجیره غذایی کشور </a:t>
            </a:r>
          </a:p>
          <a:p>
            <a:r>
              <a:rPr lang="fa-IR" sz="3200" dirty="0" smtClean="0">
                <a:solidFill>
                  <a:schemeClr val="tx1">
                    <a:lumMod val="95000"/>
                    <a:lumOff val="5000"/>
                  </a:schemeClr>
                </a:solidFill>
                <a:cs typeface="B Nazanin" panose="00000400000000000000" pitchFamily="2" charset="-78"/>
              </a:rPr>
              <a:t>می باشد.</a:t>
            </a:r>
          </a:p>
          <a:p>
            <a:r>
              <a:rPr lang="fa-IR" sz="3200" dirty="0" smtClean="0">
                <a:solidFill>
                  <a:schemeClr val="tx1">
                    <a:lumMod val="95000"/>
                    <a:lumOff val="5000"/>
                  </a:schemeClr>
                </a:solidFill>
                <a:cs typeface="B Nazanin" panose="00000400000000000000" pitchFamily="2" charset="-78"/>
              </a:rPr>
              <a:t>موضوع امنیت زنجیره غذایی بسیار گسترده است وشامل سلامت انسان ،گیاهان و مزارع ، احشام ، طیور و... می باشد.</a:t>
            </a:r>
          </a:p>
          <a:p>
            <a:r>
              <a:rPr lang="fa-IR" sz="3200" dirty="0" smtClean="0">
                <a:solidFill>
                  <a:schemeClr val="tx1">
                    <a:lumMod val="95000"/>
                    <a:lumOff val="5000"/>
                  </a:schemeClr>
                </a:solidFill>
                <a:cs typeface="B Nazanin" panose="00000400000000000000" pitchFamily="2" charset="-78"/>
              </a:rPr>
              <a:t>هرعاملی سبب تخریب اکوسیستم ها ،کاهش تولید محصولات گیاهی ودامی ،آلوده شدن محصولات،پخش وشیوع عوامل بیماریزا توسط گیاهان ،احشام و محصولات آن ها شود به عنوان نوعی اقدام آگروتروریسمی می باشد.</a:t>
            </a:r>
            <a:endParaRPr lang="en-US" sz="3200" dirty="0">
              <a:solidFill>
                <a:schemeClr val="tx1">
                  <a:lumMod val="95000"/>
                  <a:lumOff val="5000"/>
                </a:schemeClr>
              </a:solidFill>
              <a:cs typeface="B Nazanin" panose="00000400000000000000" pitchFamily="2" charset="-78"/>
            </a:endParaRPr>
          </a:p>
        </p:txBody>
      </p:sp>
    </p:spTree>
    <p:extLst>
      <p:ext uri="{BB962C8B-B14F-4D97-AF65-F5344CB8AC3E}">
        <p14:creationId xmlns:p14="http://schemas.microsoft.com/office/powerpoint/2010/main" val="19182952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7070" y="609600"/>
            <a:ext cx="4946931" cy="1320800"/>
          </a:xfrm>
        </p:spPr>
        <p:txBody>
          <a:bodyPr>
            <a:normAutofit/>
          </a:bodyPr>
          <a:lstStyle/>
          <a:p>
            <a:r>
              <a:rPr lang="fa-IR" sz="4000" dirty="0" smtClean="0">
                <a:solidFill>
                  <a:schemeClr val="accent2">
                    <a:lumMod val="75000"/>
                  </a:schemeClr>
                </a:solidFill>
                <a:cs typeface="B Nazanin" panose="00000400000000000000" pitchFamily="2" charset="-78"/>
              </a:rPr>
              <a:t>تاثیرات یک حمله بیولوژیکی :</a:t>
            </a:r>
            <a:endParaRPr lang="en-US" sz="4000" dirty="0">
              <a:solidFill>
                <a:schemeClr val="accent2">
                  <a:lumMod val="75000"/>
                </a:schemeClr>
              </a:solidFill>
              <a:cs typeface="B Nazanin" panose="00000400000000000000" pitchFamily="2" charset="-78"/>
            </a:endParaRPr>
          </a:p>
        </p:txBody>
      </p:sp>
      <p:sp>
        <p:nvSpPr>
          <p:cNvPr id="3" name="Content Placeholder 2"/>
          <p:cNvSpPr>
            <a:spLocks noGrp="1"/>
          </p:cNvSpPr>
          <p:nvPr>
            <p:ph idx="1"/>
          </p:nvPr>
        </p:nvSpPr>
        <p:spPr>
          <a:xfrm>
            <a:off x="922263" y="1401311"/>
            <a:ext cx="8596668" cy="3880773"/>
          </a:xfrm>
        </p:spPr>
        <p:txBody>
          <a:bodyPr>
            <a:normAutofit/>
          </a:bodyPr>
          <a:lstStyle/>
          <a:p>
            <a:pPr algn="r" rtl="1">
              <a:buFont typeface="+mj-lt"/>
              <a:buAutoNum type="arabicPeriod"/>
            </a:pPr>
            <a:r>
              <a:rPr lang="fa-IR" sz="3200" dirty="0" smtClean="0">
                <a:cs typeface="B Nazanin" panose="00000400000000000000" pitchFamily="2" charset="-78"/>
              </a:rPr>
              <a:t>فیزیکی:بروز بیماری</a:t>
            </a:r>
          </a:p>
          <a:p>
            <a:pPr algn="r" rtl="1">
              <a:buFont typeface="+mj-lt"/>
              <a:buAutoNum type="arabicPeriod"/>
            </a:pPr>
            <a:r>
              <a:rPr lang="fa-IR" sz="3200" dirty="0" smtClean="0">
                <a:cs typeface="B Nazanin" panose="00000400000000000000" pitchFamily="2" charset="-78"/>
              </a:rPr>
              <a:t>روانی:بروز ترس و وحشت</a:t>
            </a:r>
          </a:p>
          <a:p>
            <a:pPr algn="r" rtl="1">
              <a:buFont typeface="+mj-lt"/>
              <a:buAutoNum type="arabicPeriod"/>
            </a:pPr>
            <a:r>
              <a:rPr lang="fa-IR" sz="3200" dirty="0" smtClean="0">
                <a:cs typeface="B Nazanin" panose="00000400000000000000" pitchFamily="2" charset="-78"/>
              </a:rPr>
              <a:t>اقتصادی:محدودیت سفروجابجایی،متوقف شدن فعالیت های اقتصادی و کسب وکار</a:t>
            </a:r>
          </a:p>
          <a:p>
            <a:pPr algn="r" rtl="1">
              <a:buFont typeface="+mj-lt"/>
              <a:buAutoNum type="arabicPeriod"/>
            </a:pPr>
            <a:r>
              <a:rPr lang="fa-IR" sz="3200" dirty="0" smtClean="0">
                <a:cs typeface="B Nazanin" panose="00000400000000000000" pitchFamily="2" charset="-78"/>
              </a:rPr>
              <a:t>زیست محیطی:اسیب دیدن انسان ها ،حیوانات،گیاهان،آلوده شدن منابع طبیعی مثل منابع آب</a:t>
            </a:r>
            <a:endParaRPr lang="en-US" sz="3200" dirty="0">
              <a:cs typeface="B Nazanin" panose="00000400000000000000" pitchFamily="2" charset="-78"/>
            </a:endParaRPr>
          </a:p>
        </p:txBody>
      </p:sp>
    </p:spTree>
    <p:extLst>
      <p:ext uri="{BB962C8B-B14F-4D97-AF65-F5344CB8AC3E}">
        <p14:creationId xmlns:p14="http://schemas.microsoft.com/office/powerpoint/2010/main" val="14969845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5668" y="405493"/>
            <a:ext cx="8596668" cy="1320800"/>
          </a:xfrm>
        </p:spPr>
        <p:txBody>
          <a:bodyPr>
            <a:normAutofit/>
          </a:bodyPr>
          <a:lstStyle/>
          <a:p>
            <a:r>
              <a:rPr lang="fa-IR" sz="4000" dirty="0" smtClean="0">
                <a:solidFill>
                  <a:schemeClr val="accent2">
                    <a:lumMod val="75000"/>
                  </a:schemeClr>
                </a:solidFill>
                <a:cs typeface="B Nazanin" panose="00000400000000000000" pitchFamily="2" charset="-78"/>
              </a:rPr>
              <a:t>راههای مقابله بابیوتروریسم</a:t>
            </a:r>
            <a:endParaRPr lang="en-US" sz="4000" dirty="0">
              <a:solidFill>
                <a:schemeClr val="accent2">
                  <a:lumMod val="75000"/>
                </a:schemeClr>
              </a:solidFill>
              <a:cs typeface="B Nazanin" panose="00000400000000000000" pitchFamily="2" charset="-78"/>
            </a:endParaRPr>
          </a:p>
        </p:txBody>
      </p:sp>
      <p:sp>
        <p:nvSpPr>
          <p:cNvPr id="3" name="Content Placeholder 2"/>
          <p:cNvSpPr>
            <a:spLocks noGrp="1"/>
          </p:cNvSpPr>
          <p:nvPr>
            <p:ph idx="1"/>
          </p:nvPr>
        </p:nvSpPr>
        <p:spPr>
          <a:xfrm>
            <a:off x="938591" y="1726293"/>
            <a:ext cx="8596668" cy="3310862"/>
          </a:xfrm>
        </p:spPr>
        <p:txBody>
          <a:bodyPr>
            <a:normAutofit/>
          </a:bodyPr>
          <a:lstStyle/>
          <a:p>
            <a:pPr marL="0" indent="0" algn="r">
              <a:buNone/>
            </a:pPr>
            <a:r>
              <a:rPr lang="fa-IR" sz="3200" dirty="0" smtClean="0">
                <a:cs typeface="B Nazanin" panose="00000400000000000000" pitchFamily="2" charset="-78"/>
              </a:rPr>
              <a:t>اطلاع زود هنگام و به موقع از یک حمله بیوتروریسمی دارای اهمیت بسیار زیاد وحیاتی است چون که بدون داشتن تدارکات وانجام اقدامات خاص وپیشگیرانه ،به موقع در سطح محلی ویا حتی ملی تهدیدی بسیار جدی برای بهداشت وسلامت افراد جامعه بشمار می آید که اثرات جبران ناپذیری رادرپی دارد.</a:t>
            </a:r>
            <a:endParaRPr lang="en-US" sz="3200" dirty="0">
              <a:cs typeface="B Nazanin" panose="00000400000000000000" pitchFamily="2" charset="-78"/>
            </a:endParaRPr>
          </a:p>
        </p:txBody>
      </p:sp>
    </p:spTree>
    <p:extLst>
      <p:ext uri="{BB962C8B-B14F-4D97-AF65-F5344CB8AC3E}">
        <p14:creationId xmlns:p14="http://schemas.microsoft.com/office/powerpoint/2010/main" val="13578360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5606" y="519792"/>
            <a:ext cx="8580037" cy="4901294"/>
          </a:xfrm>
        </p:spPr>
        <p:txBody>
          <a:bodyPr>
            <a:normAutofit/>
          </a:bodyPr>
          <a:lstStyle/>
          <a:p>
            <a:pPr algn="r" rtl="1"/>
            <a:r>
              <a:rPr lang="fa-IR" dirty="0" smtClean="0">
                <a:solidFill>
                  <a:schemeClr val="tx1">
                    <a:lumMod val="95000"/>
                    <a:lumOff val="5000"/>
                  </a:schemeClr>
                </a:solidFill>
                <a:cs typeface="B Nazanin" panose="00000400000000000000" pitchFamily="2" charset="-78"/>
              </a:rPr>
              <a:t>داشتن آگاهی :اولین قدم برای مبارزه داشتن دانش وآگاهی از جریان وقوع بیوتروریسم،شناخت وشناسایی تهدیدات ومکانهایی که امکان نفوذ خطر را دارد.</a:t>
            </a:r>
            <a:br>
              <a:rPr lang="fa-IR" dirty="0" smtClean="0">
                <a:solidFill>
                  <a:schemeClr val="tx1">
                    <a:lumMod val="95000"/>
                    <a:lumOff val="5000"/>
                  </a:schemeClr>
                </a:solidFill>
                <a:cs typeface="B Nazanin" panose="00000400000000000000" pitchFamily="2" charset="-78"/>
              </a:rPr>
            </a:br>
            <a:r>
              <a:rPr lang="fa-IR" dirty="0" smtClean="0">
                <a:solidFill>
                  <a:schemeClr val="tx1">
                    <a:lumMod val="95000"/>
                    <a:lumOff val="5000"/>
                  </a:schemeClr>
                </a:solidFill>
                <a:cs typeface="B Nazanin" panose="00000400000000000000" pitchFamily="2" charset="-78"/>
              </a:rPr>
              <a:t>آمادگی:دومین قدم برای مبارزه ودفاع ،کسب آمادگی لازم برای دفاع با تمرینات ورزمایش ها،کسب فناوری جدید برای تشخیص ودرمان ودفاع،کسب علوم جدیدوتهیه وتدارک ملزومات جنگ بیولوژیک است.</a:t>
            </a:r>
            <a:endParaRPr lang="en-US" dirty="0">
              <a:solidFill>
                <a:schemeClr val="tx1">
                  <a:lumMod val="95000"/>
                  <a:lumOff val="5000"/>
                </a:schemeClr>
              </a:solidFill>
              <a:cs typeface="B Nazanin" panose="00000400000000000000" pitchFamily="2" charset="-78"/>
            </a:endParaRPr>
          </a:p>
        </p:txBody>
      </p:sp>
    </p:spTree>
    <p:extLst>
      <p:ext uri="{BB962C8B-B14F-4D97-AF65-F5344CB8AC3E}">
        <p14:creationId xmlns:p14="http://schemas.microsoft.com/office/powerpoint/2010/main" val="26801089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2648" y="478971"/>
            <a:ext cx="8596668" cy="5423807"/>
          </a:xfrm>
        </p:spPr>
        <p:txBody>
          <a:bodyPr>
            <a:normAutofit fontScale="90000"/>
          </a:bodyPr>
          <a:lstStyle/>
          <a:p>
            <a:pPr algn="r"/>
            <a:r>
              <a:rPr lang="fa-IR" dirty="0" smtClean="0">
                <a:solidFill>
                  <a:schemeClr val="tx1">
                    <a:lumMod val="95000"/>
                    <a:lumOff val="5000"/>
                  </a:schemeClr>
                </a:solidFill>
                <a:cs typeface="B Nazanin" panose="00000400000000000000" pitchFamily="2" charset="-78"/>
              </a:rPr>
              <a:t>مهارت :سومین ومهمترین قدم برای دفاع ومبارزه داشتن اعتماد به نفس ،چیرگی بر ترس واضطراب وداشتن مهارت کافی برای هدایت کردن جریان بحران به سوی شرایط عادی می باشد.</a:t>
            </a:r>
            <a:br>
              <a:rPr lang="fa-IR" dirty="0" smtClean="0">
                <a:solidFill>
                  <a:schemeClr val="tx1">
                    <a:lumMod val="95000"/>
                    <a:lumOff val="5000"/>
                  </a:schemeClr>
                </a:solidFill>
                <a:cs typeface="B Nazanin" panose="00000400000000000000" pitchFamily="2" charset="-78"/>
              </a:rPr>
            </a:br>
            <a:r>
              <a:rPr lang="fa-IR" dirty="0" smtClean="0">
                <a:solidFill>
                  <a:schemeClr val="tx1">
                    <a:lumMod val="95000"/>
                    <a:lumOff val="5000"/>
                  </a:schemeClr>
                </a:solidFill>
                <a:cs typeface="B Nazanin" panose="00000400000000000000" pitchFamily="2" charset="-78"/>
              </a:rPr>
              <a:t>شک:مدیران ومسئولان دفاعی باید به همه موارد حتی آنهایی که به نظر طبیعی می رسد با نگاه شک ببینندراههای ورود دشمن شناسایی شود ونکات ایمنی بیشتر رعایت گردد.</a:t>
            </a:r>
            <a:br>
              <a:rPr lang="fa-IR" dirty="0" smtClean="0">
                <a:solidFill>
                  <a:schemeClr val="tx1">
                    <a:lumMod val="95000"/>
                    <a:lumOff val="5000"/>
                  </a:schemeClr>
                </a:solidFill>
                <a:cs typeface="B Nazanin" panose="00000400000000000000" pitchFamily="2" charset="-78"/>
              </a:rPr>
            </a:br>
            <a:r>
              <a:rPr lang="fa-IR" dirty="0" smtClean="0">
                <a:solidFill>
                  <a:schemeClr val="tx1">
                    <a:lumMod val="95000"/>
                    <a:lumOff val="5000"/>
                  </a:schemeClr>
                </a:solidFill>
                <a:cs typeface="B Nazanin" panose="00000400000000000000" pitchFamily="2" charset="-78"/>
              </a:rPr>
              <a:t>کتمان ورازداری:مهمترین وظیفه کادر دفاعی کشور جلوگیری از شایعه پراکنی درمورد حمله وانتشارخبر است.مخصوصا کادر درمانی که با افراد اسیب دیده در ارتباطند .</a:t>
            </a:r>
            <a:endParaRPr lang="en-US" dirty="0">
              <a:solidFill>
                <a:schemeClr val="tx1">
                  <a:lumMod val="95000"/>
                  <a:lumOff val="5000"/>
                </a:schemeClr>
              </a:solidFill>
              <a:cs typeface="B Nazanin" panose="00000400000000000000" pitchFamily="2" charset="-78"/>
            </a:endParaRPr>
          </a:p>
        </p:txBody>
      </p:sp>
    </p:spTree>
    <p:extLst>
      <p:ext uri="{BB962C8B-B14F-4D97-AF65-F5344CB8AC3E}">
        <p14:creationId xmlns:p14="http://schemas.microsoft.com/office/powerpoint/2010/main" val="28786591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9987" y="669984"/>
            <a:ext cx="8596668" cy="1320800"/>
          </a:xfrm>
        </p:spPr>
        <p:txBody>
          <a:bodyPr>
            <a:normAutofit/>
          </a:bodyPr>
          <a:lstStyle/>
          <a:p>
            <a:pPr algn="r" rtl="1"/>
            <a:r>
              <a:rPr lang="fa-IR" sz="8000" dirty="0" smtClean="0">
                <a:solidFill>
                  <a:srgbClr val="0070C0"/>
                </a:solidFill>
                <a:cs typeface="B Nazanin" panose="00000400000000000000" pitchFamily="2" charset="-78"/>
              </a:rPr>
              <a:t>بیوتروریسم</a:t>
            </a:r>
            <a:endParaRPr lang="en-US" sz="8000" dirty="0">
              <a:solidFill>
                <a:srgbClr val="0070C0"/>
              </a:solidFill>
              <a:cs typeface="B Nazanin" panose="00000400000000000000" pitchFamily="2" charset="-78"/>
            </a:endParaRPr>
          </a:p>
        </p:txBody>
      </p:sp>
      <p:sp>
        <p:nvSpPr>
          <p:cNvPr id="3" name="Content Placeholder 2"/>
          <p:cNvSpPr>
            <a:spLocks noGrp="1"/>
          </p:cNvSpPr>
          <p:nvPr>
            <p:ph idx="1"/>
          </p:nvPr>
        </p:nvSpPr>
        <p:spPr>
          <a:xfrm>
            <a:off x="826803" y="2617789"/>
            <a:ext cx="8596668" cy="3880773"/>
          </a:xfrm>
        </p:spPr>
        <p:txBody>
          <a:bodyPr>
            <a:normAutofit/>
          </a:bodyPr>
          <a:lstStyle/>
          <a:p>
            <a:pPr marL="0" indent="0" algn="ctr" rtl="1">
              <a:buNone/>
            </a:pPr>
            <a:r>
              <a:rPr lang="fa-IR" sz="4000" dirty="0" smtClean="0">
                <a:solidFill>
                  <a:schemeClr val="tx1">
                    <a:lumMod val="95000"/>
                    <a:lumOff val="5000"/>
                  </a:schemeClr>
                </a:solidFill>
                <a:cs typeface="B Nazanin" panose="00000400000000000000" pitchFamily="2" charset="-78"/>
              </a:rPr>
              <a:t>    </a:t>
            </a:r>
          </a:p>
          <a:p>
            <a:pPr marL="0" indent="0" algn="ctr" rtl="1">
              <a:buNone/>
            </a:pPr>
            <a:r>
              <a:rPr lang="fa-IR" sz="4000" dirty="0" smtClean="0">
                <a:solidFill>
                  <a:schemeClr val="tx1">
                    <a:lumMod val="95000"/>
                    <a:lumOff val="5000"/>
                  </a:schemeClr>
                </a:solidFill>
                <a:cs typeface="B Nazanin" panose="00000400000000000000" pitchFamily="2" charset="-78"/>
              </a:rPr>
              <a:t>دکتر اتوسا پورجواد</a:t>
            </a:r>
            <a:endParaRPr lang="fa-IR" sz="4000" dirty="0">
              <a:solidFill>
                <a:schemeClr val="tx1">
                  <a:lumMod val="95000"/>
                  <a:lumOff val="5000"/>
                </a:schemeClr>
              </a:solidFill>
              <a:cs typeface="B Nazanin" panose="00000400000000000000" pitchFamily="2" charset="-78"/>
            </a:endParaRPr>
          </a:p>
          <a:p>
            <a:pPr marL="0" indent="0" algn="ctr" rtl="1">
              <a:buNone/>
            </a:pPr>
            <a:r>
              <a:rPr lang="fa-IR" sz="4000" dirty="0" smtClean="0">
                <a:solidFill>
                  <a:schemeClr val="tx1">
                    <a:lumMod val="95000"/>
                    <a:lumOff val="5000"/>
                  </a:schemeClr>
                </a:solidFill>
                <a:cs typeface="B Nazanin" panose="00000400000000000000" pitchFamily="2" charset="-78"/>
              </a:rPr>
              <a:t>دانشگاه شهید بهشتی</a:t>
            </a:r>
          </a:p>
          <a:p>
            <a:pPr marL="0" indent="0" algn="ctr" rtl="1">
              <a:buNone/>
            </a:pPr>
            <a:r>
              <a:rPr lang="fa-IR" sz="4000" dirty="0" smtClean="0">
                <a:solidFill>
                  <a:schemeClr val="tx1">
                    <a:lumMod val="95000"/>
                    <a:lumOff val="5000"/>
                  </a:schemeClr>
                </a:solidFill>
                <a:cs typeface="B Nazanin" panose="00000400000000000000" pitchFamily="2" charset="-78"/>
              </a:rPr>
              <a:t>دستیارپزشکی اجتماعی</a:t>
            </a:r>
          </a:p>
        </p:txBody>
      </p:sp>
    </p:spTree>
    <p:extLst>
      <p:ext uri="{BB962C8B-B14F-4D97-AF65-F5344CB8AC3E}">
        <p14:creationId xmlns:p14="http://schemas.microsoft.com/office/powerpoint/2010/main" val="34877531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4150179"/>
          </a:xfrm>
        </p:spPr>
        <p:txBody>
          <a:bodyPr>
            <a:normAutofit/>
          </a:bodyPr>
          <a:lstStyle/>
          <a:p>
            <a:pPr algn="r" rtl="1"/>
            <a:r>
              <a:rPr lang="fa-IR" dirty="0" smtClean="0">
                <a:solidFill>
                  <a:schemeClr val="tx1">
                    <a:lumMod val="95000"/>
                    <a:lumOff val="5000"/>
                  </a:schemeClr>
                </a:solidFill>
                <a:cs typeface="B Nazanin" panose="00000400000000000000" pitchFamily="2" charset="-78"/>
              </a:rPr>
              <a:t>شایعترین موارد نقل شده در این حوزه می توان به سمی کردن آب در قرن هشتم قبل از میلاد با قارچ کالویسپ پریوا توسط آشوریان،پرتاب اجساد قربانیان طاعون از فراز دیوارهای شهر کافا توسط ارتش تاتار در سال 1346،تلاش انگلیسی ها در گسترش آبله در میان مردم بومی آمریکا ووفادار به فرانسه از طریق پتوی آلوده در سال 1736 می باشد.</a:t>
            </a:r>
            <a:endParaRPr lang="en-US" dirty="0">
              <a:solidFill>
                <a:schemeClr val="tx1">
                  <a:lumMod val="95000"/>
                  <a:lumOff val="5000"/>
                </a:schemeClr>
              </a:solidFill>
              <a:cs typeface="B Nazanin" panose="00000400000000000000" pitchFamily="2" charset="-78"/>
            </a:endParaRPr>
          </a:p>
        </p:txBody>
      </p:sp>
    </p:spTree>
    <p:extLst>
      <p:ext uri="{BB962C8B-B14F-4D97-AF65-F5344CB8AC3E}">
        <p14:creationId xmlns:p14="http://schemas.microsoft.com/office/powerpoint/2010/main" val="25945151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6814" y="593270"/>
            <a:ext cx="8490232" cy="2117273"/>
          </a:xfrm>
        </p:spPr>
        <p:txBody>
          <a:bodyPr>
            <a:normAutofit fontScale="90000"/>
          </a:bodyPr>
          <a:lstStyle/>
          <a:p>
            <a:pPr algn="r"/>
            <a:r>
              <a:rPr lang="fa-IR" dirty="0" smtClean="0">
                <a:solidFill>
                  <a:schemeClr val="tx1">
                    <a:lumMod val="95000"/>
                    <a:lumOff val="5000"/>
                  </a:schemeClr>
                </a:solidFill>
                <a:cs typeface="B Nazanin" panose="00000400000000000000" pitchFamily="2" charset="-78"/>
              </a:rPr>
              <a:t>سپتامبر 2001مردم آمریکا در مواجهه با اسکار سیاه زخم به عنوان سلاح بیولوژیک که توسط یک کارمند موسسه تحقیقات ارتش که به اینگونه مواد دسترسی داشت واز طریق پست منتشر کرده بود قرار گرفتند.</a:t>
            </a:r>
            <a:endParaRPr lang="en-US" dirty="0">
              <a:solidFill>
                <a:schemeClr val="tx1">
                  <a:lumMod val="95000"/>
                  <a:lumOff val="5000"/>
                </a:schemeClr>
              </a:solidFill>
              <a:cs typeface="B Nazanin" panose="00000400000000000000" pitchFamily="2" charset="-78"/>
            </a:endParaRPr>
          </a:p>
        </p:txBody>
      </p:sp>
      <p:sp>
        <p:nvSpPr>
          <p:cNvPr id="3" name="TextBox 2"/>
          <p:cNvSpPr txBox="1"/>
          <p:nvPr/>
        </p:nvSpPr>
        <p:spPr>
          <a:xfrm>
            <a:off x="1012372" y="3151413"/>
            <a:ext cx="8515349" cy="2062103"/>
          </a:xfrm>
          <a:prstGeom prst="rect">
            <a:avLst/>
          </a:prstGeom>
          <a:noFill/>
        </p:spPr>
        <p:txBody>
          <a:bodyPr wrap="square" rtlCol="0">
            <a:spAutoFit/>
          </a:bodyPr>
          <a:lstStyle/>
          <a:p>
            <a:pPr algn="r"/>
            <a:r>
              <a:rPr lang="fa-IR" sz="3200" dirty="0" smtClean="0">
                <a:cs typeface="B Nazanin" panose="00000400000000000000" pitchFamily="2" charset="-78"/>
              </a:rPr>
              <a:t>در خلال جنگ جهانی دوم واحد731ارتش ژاپن بطور متوالی کنه های آلوده به طاعون رادر قسمت هایی از چین از جمله مانچوریا پخش کردند.این ارگانیسم به مدت 10 ساعت زنده مانده ومی تواند در مسافتی حداکثر تا 10 کیلومتر پخش شود.</a:t>
            </a:r>
            <a:endParaRPr lang="en-US" sz="3200" dirty="0">
              <a:cs typeface="B Nazanin" panose="00000400000000000000" pitchFamily="2" charset="-78"/>
            </a:endParaRPr>
          </a:p>
        </p:txBody>
      </p:sp>
    </p:spTree>
    <p:extLst>
      <p:ext uri="{BB962C8B-B14F-4D97-AF65-F5344CB8AC3E}">
        <p14:creationId xmlns:p14="http://schemas.microsoft.com/office/powerpoint/2010/main" val="39636056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612" y="457199"/>
            <a:ext cx="8596668" cy="2024743"/>
          </a:xfrm>
        </p:spPr>
        <p:txBody>
          <a:bodyPr>
            <a:normAutofit fontScale="90000"/>
          </a:bodyPr>
          <a:lstStyle/>
          <a:p>
            <a:pPr algn="r" rtl="1"/>
            <a:r>
              <a:rPr lang="fa-IR" dirty="0" smtClean="0">
                <a:solidFill>
                  <a:schemeClr val="tx1">
                    <a:lumMod val="95000"/>
                    <a:lumOff val="5000"/>
                  </a:schemeClr>
                </a:solidFill>
                <a:cs typeface="B Nazanin" panose="00000400000000000000" pitchFamily="2" charset="-78"/>
              </a:rPr>
              <a:t>پزشکان باید همواره این ظن قوی را داشته باشند که نشانه های بالینی غیرمعمول یا علائمی از یک بیماری نادر ممکن است یک واقعه تصادفی نباشد بلکه اولین علامت یک حمله بیوتروریسمی باشد.</a:t>
            </a:r>
            <a:endParaRPr lang="en-US" dirty="0">
              <a:solidFill>
                <a:schemeClr val="tx1">
                  <a:lumMod val="95000"/>
                  <a:lumOff val="5000"/>
                </a:schemeClr>
              </a:solidFill>
              <a:cs typeface="B Nazanin" panose="00000400000000000000" pitchFamily="2" charset="-78"/>
            </a:endParaRPr>
          </a:p>
        </p:txBody>
      </p:sp>
      <p:sp>
        <p:nvSpPr>
          <p:cNvPr id="3" name="Content Placeholder 2"/>
          <p:cNvSpPr>
            <a:spLocks noGrp="1"/>
          </p:cNvSpPr>
          <p:nvPr>
            <p:ph idx="1"/>
          </p:nvPr>
        </p:nvSpPr>
        <p:spPr>
          <a:xfrm>
            <a:off x="799799" y="2955472"/>
            <a:ext cx="8596668" cy="2212522"/>
          </a:xfrm>
        </p:spPr>
        <p:txBody>
          <a:bodyPr>
            <a:normAutofit/>
          </a:bodyPr>
          <a:lstStyle/>
          <a:p>
            <a:pPr marL="0" indent="0" algn="r">
              <a:buNone/>
            </a:pPr>
            <a:r>
              <a:rPr lang="fa-IR" sz="3200" dirty="0" smtClean="0">
                <a:cs typeface="B Nazanin" panose="00000400000000000000" pitchFamily="2" charset="-78"/>
              </a:rPr>
              <a:t>زمانی که بیماری های معمول در مناطق روستایی در جمعیت های شهری دیده شود وهنگامی که تعداد زیادوغیر قابل انتظاری از بیماری های نادر رخ دهدباید به حمله بیوتروریسمی شک کرد.</a:t>
            </a:r>
            <a:endParaRPr lang="en-US" sz="3200" dirty="0">
              <a:cs typeface="B Nazanin" panose="00000400000000000000" pitchFamily="2" charset="-78"/>
            </a:endParaRPr>
          </a:p>
        </p:txBody>
      </p:sp>
    </p:spTree>
    <p:extLst>
      <p:ext uri="{BB962C8B-B14F-4D97-AF65-F5344CB8AC3E}">
        <p14:creationId xmlns:p14="http://schemas.microsoft.com/office/powerpoint/2010/main" val="8963440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fa-IR" dirty="0" smtClean="0">
                <a:solidFill>
                  <a:schemeClr val="accent2">
                    <a:lumMod val="75000"/>
                  </a:schemeClr>
                </a:solidFill>
                <a:cs typeface="B Nazanin" panose="00000400000000000000" pitchFamily="2" charset="-78"/>
              </a:rPr>
              <a:t>گاز خردل:</a:t>
            </a:r>
            <a:br>
              <a:rPr lang="fa-IR" dirty="0" smtClean="0">
                <a:solidFill>
                  <a:schemeClr val="accent2">
                    <a:lumMod val="75000"/>
                  </a:schemeClr>
                </a:solidFill>
                <a:cs typeface="B Nazanin" panose="00000400000000000000" pitchFamily="2" charset="-78"/>
              </a:rPr>
            </a:br>
            <a:r>
              <a:rPr lang="fa-IR" sz="3200" dirty="0" smtClean="0">
                <a:solidFill>
                  <a:schemeClr val="tx1"/>
                </a:solidFill>
                <a:cs typeface="B Nazanin" panose="00000400000000000000" pitchFamily="2" charset="-78"/>
              </a:rPr>
              <a:t>اولین بار در میدان جنگ در بلژیک در طول جنگ جهانی اول به کار گرفته شدکه تهدید نظامی محسوب شده است در دوران جدید نیز علاوه بر این که هنوز تهدیدی در میدان جنگ می باشدتهدید تروریسمی وبالقوه نیز به حساب می اید زیرا ساخت آن ساده است واثربخشی بسیار زیادی دارد.</a:t>
            </a:r>
            <a:endParaRPr lang="en-US" sz="3200" dirty="0">
              <a:solidFill>
                <a:schemeClr val="accent2">
                  <a:lumMod val="75000"/>
                </a:schemeClr>
              </a:solidFill>
              <a:cs typeface="B Nazanin" panose="00000400000000000000" pitchFamily="2" charset="-78"/>
            </a:endParaRPr>
          </a:p>
        </p:txBody>
      </p:sp>
      <p:sp>
        <p:nvSpPr>
          <p:cNvPr id="3" name="Content Placeholder 2"/>
          <p:cNvSpPr>
            <a:spLocks noGrp="1"/>
          </p:cNvSpPr>
          <p:nvPr>
            <p:ph idx="1"/>
          </p:nvPr>
        </p:nvSpPr>
        <p:spPr>
          <a:xfrm>
            <a:off x="677334" y="3331029"/>
            <a:ext cx="8596668" cy="2710333"/>
          </a:xfrm>
        </p:spPr>
        <p:txBody>
          <a:bodyPr>
            <a:normAutofit/>
          </a:bodyPr>
          <a:lstStyle/>
          <a:p>
            <a:pPr marL="0" indent="0" algn="r" rtl="1">
              <a:buNone/>
            </a:pPr>
            <a:r>
              <a:rPr lang="fa-IR" sz="3600" dirty="0" smtClean="0">
                <a:solidFill>
                  <a:schemeClr val="accent2">
                    <a:lumMod val="75000"/>
                  </a:schemeClr>
                </a:solidFill>
                <a:cs typeface="B Nazanin" panose="00000400000000000000" pitchFamily="2" charset="-78"/>
              </a:rPr>
              <a:t>احتمال وقوع حمله تروریسمی ناشی از بمب هسته ای یا ابزارهای مرتبط با اشعه رانیز باید در نظر گرفت ونیاز به اقدام فوری اعضای جامعه پزشکی دارد.</a:t>
            </a:r>
            <a:endParaRPr lang="en-US" sz="3600" dirty="0">
              <a:solidFill>
                <a:schemeClr val="accent2">
                  <a:lumMod val="75000"/>
                </a:schemeClr>
              </a:solidFill>
              <a:cs typeface="B Nazanin" panose="00000400000000000000" pitchFamily="2" charset="-78"/>
            </a:endParaRPr>
          </a:p>
        </p:txBody>
      </p:sp>
    </p:spTree>
    <p:extLst>
      <p:ext uri="{BB962C8B-B14F-4D97-AF65-F5344CB8AC3E}">
        <p14:creationId xmlns:p14="http://schemas.microsoft.com/office/powerpoint/2010/main" val="6637629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477736"/>
            <a:ext cx="8596668" cy="452664"/>
          </a:xfrm>
        </p:spPr>
        <p:txBody>
          <a:bodyPr>
            <a:normAutofit fontScale="90000"/>
          </a:bodyPr>
          <a:lstStyle/>
          <a:p>
            <a:pPr algn="r" rtl="1"/>
            <a:r>
              <a:rPr lang="fa-IR" dirty="0" smtClean="0">
                <a:solidFill>
                  <a:srgbClr val="FF0000"/>
                </a:solidFill>
                <a:cs typeface="B Nazanin" panose="00000400000000000000" pitchFamily="2" charset="-78"/>
              </a:rPr>
              <a:t>در حال حاضر نوروتوکسین های بوتولینوم یکی از قوی ترین سموم شناخته شده در جهان می باشدوسبب موارد تلفات ومرگ زیادی می شودواثرات ناگواری بر بهداشت عمومی دارد.</a:t>
            </a:r>
            <a:endParaRPr lang="en-US" dirty="0">
              <a:solidFill>
                <a:srgbClr val="FF0000"/>
              </a:solidFill>
              <a:cs typeface="B Nazanin" panose="00000400000000000000" pitchFamily="2" charset="-78"/>
            </a:endParaRPr>
          </a:p>
        </p:txBody>
      </p:sp>
      <p:sp>
        <p:nvSpPr>
          <p:cNvPr id="4" name="Title 1"/>
          <p:cNvSpPr>
            <a:spLocks noGrp="1"/>
          </p:cNvSpPr>
          <p:nvPr>
            <p:ph idx="1"/>
          </p:nvPr>
        </p:nvSpPr>
        <p:spPr>
          <a:xfrm>
            <a:off x="824513" y="3721610"/>
            <a:ext cx="8596312" cy="1690687"/>
          </a:xfrm>
        </p:spPr>
        <p:txBody>
          <a:bodyPr>
            <a:noAutofit/>
          </a:bodyPr>
          <a:lstStyle/>
          <a:p>
            <a:pPr algn="r" rtl="1"/>
            <a:r>
              <a:rPr lang="fa-IR" sz="3600" dirty="0" smtClean="0">
                <a:solidFill>
                  <a:schemeClr val="accent2">
                    <a:lumMod val="75000"/>
                  </a:schemeClr>
                </a:solidFill>
                <a:cs typeface="B Nazanin" panose="00000400000000000000" pitchFamily="2" charset="-78"/>
              </a:rPr>
              <a:t>باتوجه به اهمیت تشخیص سریع گزارش فوری موارد مشکوک به بیوتروریسم توسط تیم خدمات پزشکی به مسئولان بهداشت محلی ضروری می باشد.</a:t>
            </a:r>
            <a:endParaRPr lang="en-US" sz="3600" dirty="0">
              <a:solidFill>
                <a:schemeClr val="accent2">
                  <a:lumMod val="75000"/>
                </a:schemeClr>
              </a:solidFill>
              <a:cs typeface="B Nazanin" panose="00000400000000000000" pitchFamily="2" charset="-78"/>
            </a:endParaRPr>
          </a:p>
        </p:txBody>
      </p:sp>
    </p:spTree>
    <p:extLst>
      <p:ext uri="{BB962C8B-B14F-4D97-AF65-F5344CB8AC3E}">
        <p14:creationId xmlns:p14="http://schemas.microsoft.com/office/powerpoint/2010/main" val="7556065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chemeClr val="accent2">
                    <a:lumMod val="50000"/>
                  </a:schemeClr>
                </a:solidFill>
              </a:rPr>
              <a:t>با تشکر از حسن توجه شما</a:t>
            </a:r>
            <a:endParaRPr lang="en-US" dirty="0">
              <a:solidFill>
                <a:schemeClr val="accent2">
                  <a:lumMod val="50000"/>
                </a:schemeClr>
              </a:solidFill>
            </a:endParaRPr>
          </a:p>
        </p:txBody>
      </p:sp>
      <p:sp>
        <p:nvSpPr>
          <p:cNvPr id="3" name="Content Placeholder 2"/>
          <p:cNvSpPr>
            <a:spLocks noGrp="1"/>
          </p:cNvSpPr>
          <p:nvPr>
            <p:ph idx="1"/>
          </p:nvPr>
        </p:nvSpPr>
        <p:spPr/>
        <p:txBody>
          <a:bodyPr/>
          <a:lstStyle/>
          <a:p>
            <a:endParaRPr lang="fa-IR" dirty="0" smtClean="0"/>
          </a:p>
        </p:txBody>
      </p:sp>
    </p:spTree>
    <p:extLst>
      <p:ext uri="{BB962C8B-B14F-4D97-AF65-F5344CB8AC3E}">
        <p14:creationId xmlns:p14="http://schemas.microsoft.com/office/powerpoint/2010/main" val="41488046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6000" dirty="0" smtClean="0">
                <a:solidFill>
                  <a:schemeClr val="tx1">
                    <a:lumMod val="95000"/>
                    <a:lumOff val="5000"/>
                  </a:schemeClr>
                </a:solidFill>
                <a:cs typeface="B Nazanin" panose="00000400000000000000" pitchFamily="2" charset="-78"/>
              </a:rPr>
              <a:t>بیوتروریسم</a:t>
            </a:r>
            <a:endParaRPr lang="en-US" sz="6000" dirty="0">
              <a:solidFill>
                <a:schemeClr val="tx1">
                  <a:lumMod val="95000"/>
                  <a:lumOff val="5000"/>
                </a:schemeClr>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r>
              <a:rPr lang="fa-IR" sz="3600" dirty="0" smtClean="0">
                <a:cs typeface="B Nazanin" panose="00000400000000000000" pitchFamily="2" charset="-78"/>
              </a:rPr>
              <a:t>براساس تعریف پلیس بین الملل درسال 2007 بیوتروریسم عبارت است ازمنتشرکردن عوامل بیولوژیکی یاسمی باهدف کشتن یاآسیب رساندن به انسان ها،حیوانات وگیاهان باقصدقبلی جهت ایجادترس ووحشت،تهدیدووادارساختن یک دولت یاگروهی ازمردم به انجام عملی یا براورده کردن خواسته های سیاسی واجتماعی</a:t>
            </a:r>
            <a:endParaRPr lang="en-US" sz="3600" dirty="0">
              <a:cs typeface="B Nazanin" panose="00000400000000000000" pitchFamily="2" charset="-78"/>
            </a:endParaRPr>
          </a:p>
        </p:txBody>
      </p:sp>
    </p:spTree>
    <p:extLst>
      <p:ext uri="{BB962C8B-B14F-4D97-AF65-F5344CB8AC3E}">
        <p14:creationId xmlns:p14="http://schemas.microsoft.com/office/powerpoint/2010/main" val="39204288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160589"/>
            <a:ext cx="8596668" cy="1320800"/>
          </a:xfrm>
        </p:spPr>
        <p:txBody>
          <a:bodyPr/>
          <a:lstStyle/>
          <a:p>
            <a:endParaRPr lang="en-US"/>
          </a:p>
        </p:txBody>
      </p:sp>
      <p:sp>
        <p:nvSpPr>
          <p:cNvPr id="3" name="Content Placeholder 2"/>
          <p:cNvSpPr>
            <a:spLocks noGrp="1"/>
          </p:cNvSpPr>
          <p:nvPr>
            <p:ph idx="1"/>
          </p:nvPr>
        </p:nvSpPr>
        <p:spPr>
          <a:xfrm>
            <a:off x="677334" y="1155941"/>
            <a:ext cx="8596668" cy="4885422"/>
          </a:xfrm>
        </p:spPr>
        <p:txBody>
          <a:bodyPr>
            <a:normAutofit/>
          </a:bodyPr>
          <a:lstStyle/>
          <a:p>
            <a:pPr marL="0" indent="0" algn="r">
              <a:buNone/>
            </a:pPr>
            <a:r>
              <a:rPr lang="fa-IR" sz="4000" dirty="0" smtClean="0">
                <a:cs typeface="B Nazanin" panose="00000400000000000000" pitchFamily="2" charset="-78"/>
              </a:rPr>
              <a:t>حمله بیوتروریسمی عبارت است از پخش کردن ویروس ،باکتری یادیگرعوامل بیماریزاوسمی که موجب بروز بیماری ومرگ درمیان انسان ها ،حیوانات وگیاهان می   شود.  </a:t>
            </a:r>
          </a:p>
          <a:p>
            <a:pPr marL="0" indent="0" algn="r">
              <a:buNone/>
            </a:pPr>
            <a:r>
              <a:rPr lang="fa-IR" sz="4000" dirty="0" smtClean="0">
                <a:cs typeface="B Nazanin" panose="00000400000000000000" pitchFamily="2" charset="-78"/>
              </a:rPr>
              <a:t>درسالهای اخیر تهدید تروریسم درکل جهان افزایش یافته است.</a:t>
            </a:r>
            <a:endParaRPr lang="en-US" sz="4000" dirty="0">
              <a:cs typeface="B Nazanin" panose="00000400000000000000" pitchFamily="2" charset="-78"/>
            </a:endParaRPr>
          </a:p>
        </p:txBody>
      </p:sp>
    </p:spTree>
    <p:extLst>
      <p:ext uri="{BB962C8B-B14F-4D97-AF65-F5344CB8AC3E}">
        <p14:creationId xmlns:p14="http://schemas.microsoft.com/office/powerpoint/2010/main" val="29824339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dirty="0" smtClean="0">
                <a:solidFill>
                  <a:schemeClr val="tx1">
                    <a:lumMod val="95000"/>
                    <a:lumOff val="5000"/>
                  </a:schemeClr>
                </a:solidFill>
                <a:cs typeface="B Nazanin" panose="00000400000000000000" pitchFamily="2" charset="-78"/>
              </a:rPr>
              <a:t>راههای انتشار عوامل بیولوژیک در یک حمله بیوتروریسمی</a:t>
            </a:r>
            <a:endParaRPr lang="en-US" dirty="0">
              <a:solidFill>
                <a:schemeClr val="tx1">
                  <a:lumMod val="95000"/>
                  <a:lumOff val="5000"/>
                </a:schemeClr>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marL="0" indent="0" algn="r" rtl="1">
              <a:buNone/>
            </a:pPr>
            <a:r>
              <a:rPr lang="fa-IR" sz="3200" dirty="0" smtClean="0">
                <a:cs typeface="B Nazanin" panose="00000400000000000000" pitchFamily="2" charset="-78"/>
              </a:rPr>
              <a:t>این عوامل بیولوژیک ازطریق جنگ افزارهای گوناگون ازجمله بسته های مراسلاتی ،هواپیماهای سبک سمپاش یابدون سرنشین مخزن دار ، اشیاووسایل مصرفی –بهداشتی وارایشی،آفات نباتی ،حشرات وجوندگان ناقل وتنقلات مانند شکلاتهامنتشر می شوند.</a:t>
            </a:r>
            <a:endParaRPr lang="en-US" sz="3200" dirty="0">
              <a:cs typeface="B Nazanin" panose="00000400000000000000" pitchFamily="2" charset="-78"/>
            </a:endParaRPr>
          </a:p>
        </p:txBody>
      </p:sp>
    </p:spTree>
    <p:extLst>
      <p:ext uri="{BB962C8B-B14F-4D97-AF65-F5344CB8AC3E}">
        <p14:creationId xmlns:p14="http://schemas.microsoft.com/office/powerpoint/2010/main" val="31358971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solidFill>
                  <a:schemeClr val="tx1">
                    <a:lumMod val="95000"/>
                    <a:lumOff val="5000"/>
                  </a:schemeClr>
                </a:solidFill>
                <a:cs typeface="B Nazanin" panose="00000400000000000000" pitchFamily="2" charset="-78"/>
              </a:rPr>
              <a:t>می توان حجم معینی ازاسپور باکتری مانندباسیلوس انتراسیس رادرپاکت نامه ای ریخت وبه مقصدهدف پست کرد.     </a:t>
            </a:r>
            <a:endParaRPr lang="en-US" dirty="0">
              <a:solidFill>
                <a:schemeClr val="tx1">
                  <a:lumMod val="95000"/>
                  <a:lumOff val="5000"/>
                </a:schemeClr>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marL="0" indent="0" algn="r">
              <a:buNone/>
            </a:pPr>
            <a:r>
              <a:rPr lang="fa-IR" sz="3600" dirty="0" smtClean="0">
                <a:cs typeface="B Nazanin" panose="00000400000000000000" pitchFamily="2" charset="-78"/>
              </a:rPr>
              <a:t>درترکیب موادسازنده شکلات هاوتنقلات موادمضرباتاثیردرازمدت راقرارداده یابه همراه علوفه دامی ،حشرات ناقل بیماری های دام وطیور را به کشوری فرستادتاصنایع آن کشور را فلج نمایند.</a:t>
            </a:r>
            <a:endParaRPr lang="en-US" sz="3600" dirty="0">
              <a:cs typeface="B Nazanin" panose="00000400000000000000" pitchFamily="2" charset="-78"/>
            </a:endParaRPr>
          </a:p>
        </p:txBody>
      </p:sp>
    </p:spTree>
    <p:extLst>
      <p:ext uri="{BB962C8B-B14F-4D97-AF65-F5344CB8AC3E}">
        <p14:creationId xmlns:p14="http://schemas.microsoft.com/office/powerpoint/2010/main" val="22937400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sz="4400" dirty="0" smtClean="0">
                <a:solidFill>
                  <a:schemeClr val="tx1">
                    <a:lumMod val="95000"/>
                    <a:lumOff val="5000"/>
                  </a:schemeClr>
                </a:solidFill>
                <a:cs typeface="B Nazanin" panose="00000400000000000000" pitchFamily="2" charset="-78"/>
              </a:rPr>
              <a:t>ویژگی های اصلی عوامل بیولوژیک که به عنوان سلاح بیولوژیک استفاده شده است:</a:t>
            </a:r>
            <a:endParaRPr lang="en-US" sz="4400" dirty="0">
              <a:solidFill>
                <a:schemeClr val="tx1">
                  <a:lumMod val="95000"/>
                  <a:lumOff val="5000"/>
                </a:schemeClr>
              </a:solidFill>
              <a:cs typeface="B Nazanin" panose="00000400000000000000" pitchFamily="2" charset="-78"/>
            </a:endParaRPr>
          </a:p>
        </p:txBody>
      </p:sp>
      <p:sp>
        <p:nvSpPr>
          <p:cNvPr id="3" name="Content Placeholder 2"/>
          <p:cNvSpPr>
            <a:spLocks noGrp="1"/>
          </p:cNvSpPr>
          <p:nvPr>
            <p:ph idx="1"/>
          </p:nvPr>
        </p:nvSpPr>
        <p:spPr/>
        <p:txBody>
          <a:bodyPr>
            <a:normAutofit fontScale="62500" lnSpcReduction="20000"/>
          </a:bodyPr>
          <a:lstStyle/>
          <a:p>
            <a:pPr marL="514350" indent="-514350" algn="r" rtl="1">
              <a:buFont typeface="+mj-lt"/>
              <a:buAutoNum type="arabicPeriod"/>
            </a:pPr>
            <a:r>
              <a:rPr lang="fa-IR" sz="3200" dirty="0" smtClean="0">
                <a:solidFill>
                  <a:schemeClr val="tx1">
                    <a:lumMod val="95000"/>
                    <a:lumOff val="5000"/>
                  </a:schemeClr>
                </a:solidFill>
                <a:cs typeface="B Nazanin" panose="00000400000000000000" pitchFamily="2" charset="-78"/>
              </a:rPr>
              <a:t>میزان ابتلا ومرگ ومیر  زیاد     </a:t>
            </a:r>
          </a:p>
          <a:p>
            <a:pPr marL="514350" indent="-514350" algn="r" rtl="1">
              <a:buFont typeface="+mj-lt"/>
              <a:buAutoNum type="arabicPeriod"/>
            </a:pPr>
            <a:r>
              <a:rPr lang="fa-IR" sz="3200" dirty="0" smtClean="0">
                <a:solidFill>
                  <a:schemeClr val="tx1">
                    <a:lumMod val="95000"/>
                    <a:lumOff val="5000"/>
                  </a:schemeClr>
                </a:solidFill>
                <a:cs typeface="B Nazanin" panose="00000400000000000000" pitchFamily="2" charset="-78"/>
              </a:rPr>
              <a:t>قابلیت انتقال از انسان به انسان دیگر</a:t>
            </a:r>
          </a:p>
          <a:p>
            <a:pPr marL="514350" indent="-514350" algn="r" rtl="1">
              <a:buFont typeface="+mj-lt"/>
              <a:buAutoNum type="arabicPeriod"/>
            </a:pPr>
            <a:r>
              <a:rPr lang="fa-IR" sz="3200" dirty="0" smtClean="0">
                <a:solidFill>
                  <a:schemeClr val="tx1">
                    <a:lumMod val="95000"/>
                    <a:lumOff val="5000"/>
                  </a:schemeClr>
                </a:solidFill>
                <a:cs typeface="B Nazanin" panose="00000400000000000000" pitchFamily="2" charset="-78"/>
              </a:rPr>
              <a:t>دوز اطلاعات کم و قابلیت سرایت بسیار از طریق هواوائروسل</a:t>
            </a:r>
          </a:p>
          <a:p>
            <a:pPr marL="514350" indent="-514350" algn="r" rtl="1">
              <a:buFont typeface="+mj-lt"/>
              <a:buAutoNum type="arabicPeriod"/>
            </a:pPr>
            <a:r>
              <a:rPr lang="fa-IR" sz="3200" dirty="0" smtClean="0">
                <a:solidFill>
                  <a:schemeClr val="tx1">
                    <a:lumMod val="95000"/>
                    <a:lumOff val="5000"/>
                  </a:schemeClr>
                </a:solidFill>
                <a:cs typeface="B Nazanin" panose="00000400000000000000" pitchFamily="2" charset="-78"/>
              </a:rPr>
              <a:t>تشخیص دیرهنگام</a:t>
            </a:r>
          </a:p>
          <a:p>
            <a:pPr marL="514350" indent="-514350" algn="r" rtl="1">
              <a:buFont typeface="+mj-lt"/>
              <a:buAutoNum type="arabicPeriod"/>
            </a:pPr>
            <a:r>
              <a:rPr lang="fa-IR" sz="3200" dirty="0" smtClean="0">
                <a:solidFill>
                  <a:schemeClr val="tx1">
                    <a:lumMod val="95000"/>
                    <a:lumOff val="5000"/>
                  </a:schemeClr>
                </a:solidFill>
                <a:cs typeface="B Nazanin" panose="00000400000000000000" pitchFamily="2" charset="-78"/>
              </a:rPr>
              <a:t>نبود واکسن موثردر سرتاسرجهان</a:t>
            </a:r>
          </a:p>
          <a:p>
            <a:pPr marL="514350" indent="-514350" algn="r" rtl="1">
              <a:buFont typeface="+mj-lt"/>
              <a:buAutoNum type="arabicPeriod"/>
            </a:pPr>
            <a:r>
              <a:rPr lang="fa-IR" sz="3200" dirty="0" smtClean="0">
                <a:solidFill>
                  <a:schemeClr val="tx1">
                    <a:lumMod val="95000"/>
                    <a:lumOff val="5000"/>
                  </a:schemeClr>
                </a:solidFill>
                <a:cs typeface="B Nazanin" panose="00000400000000000000" pitchFamily="2" charset="-78"/>
              </a:rPr>
              <a:t>قابلیت ایجاد نگرانی</a:t>
            </a:r>
          </a:p>
          <a:p>
            <a:pPr marL="514350" indent="-514350" algn="r" rtl="1">
              <a:buFont typeface="+mj-lt"/>
              <a:buAutoNum type="arabicPeriod"/>
            </a:pPr>
            <a:r>
              <a:rPr lang="fa-IR" sz="3200" dirty="0" smtClean="0">
                <a:solidFill>
                  <a:schemeClr val="tx1">
                    <a:lumMod val="95000"/>
                    <a:lumOff val="5000"/>
                  </a:schemeClr>
                </a:solidFill>
                <a:cs typeface="B Nazanin" panose="00000400000000000000" pitchFamily="2" charset="-78"/>
              </a:rPr>
              <a:t>در دسترس بودن عامل بیماری زا وسهولت تولید آن </a:t>
            </a:r>
          </a:p>
          <a:p>
            <a:pPr marL="514350" indent="-514350" algn="r" rtl="1">
              <a:buFont typeface="+mj-lt"/>
              <a:buAutoNum type="arabicPeriod"/>
            </a:pPr>
            <a:r>
              <a:rPr lang="fa-IR" sz="3200" dirty="0" smtClean="0">
                <a:solidFill>
                  <a:schemeClr val="tx1">
                    <a:lumMod val="95000"/>
                    <a:lumOff val="5000"/>
                  </a:schemeClr>
                </a:solidFill>
                <a:cs typeface="B Nazanin" panose="00000400000000000000" pitchFamily="2" charset="-78"/>
              </a:rPr>
              <a:t>ثبات محیطی</a:t>
            </a:r>
          </a:p>
          <a:p>
            <a:pPr marL="514350" indent="-514350" algn="r" rtl="1">
              <a:buFont typeface="+mj-lt"/>
              <a:buAutoNum type="arabicPeriod"/>
            </a:pPr>
            <a:r>
              <a:rPr lang="fa-IR" sz="3200" dirty="0" smtClean="0">
                <a:solidFill>
                  <a:schemeClr val="tx1">
                    <a:lumMod val="95000"/>
                    <a:lumOff val="5000"/>
                  </a:schemeClr>
                </a:solidFill>
                <a:cs typeface="B Nazanin" panose="00000400000000000000" pitchFamily="2" charset="-78"/>
              </a:rPr>
              <a:t>پایگاه داده در ارتباط باتحقیق وتوسعه</a:t>
            </a:r>
          </a:p>
          <a:p>
            <a:pPr marL="514350" indent="-514350" algn="r" rtl="1">
              <a:buFont typeface="+mj-lt"/>
              <a:buAutoNum type="arabicPeriod"/>
            </a:pPr>
            <a:r>
              <a:rPr lang="fa-IR" sz="3200" dirty="0" smtClean="0">
                <a:solidFill>
                  <a:schemeClr val="tx1">
                    <a:lumMod val="95000"/>
                    <a:lumOff val="5000"/>
                  </a:schemeClr>
                </a:solidFill>
                <a:cs typeface="B Nazanin" panose="00000400000000000000" pitchFamily="2" charset="-78"/>
              </a:rPr>
              <a:t>قابلیت تبدیل شدن به سلاح                                       </a:t>
            </a:r>
            <a:endParaRPr lang="en-US" sz="3200" dirty="0">
              <a:solidFill>
                <a:schemeClr val="tx1">
                  <a:lumMod val="95000"/>
                  <a:lumOff val="5000"/>
                </a:schemeClr>
              </a:solidFill>
              <a:cs typeface="B Nazanin" panose="00000400000000000000" pitchFamily="2" charset="-78"/>
            </a:endParaRPr>
          </a:p>
        </p:txBody>
      </p:sp>
    </p:spTree>
    <p:extLst>
      <p:ext uri="{BB962C8B-B14F-4D97-AF65-F5344CB8AC3E}">
        <p14:creationId xmlns:p14="http://schemas.microsoft.com/office/powerpoint/2010/main" val="35598760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5332" y="523336"/>
            <a:ext cx="8596668" cy="1320800"/>
          </a:xfrm>
        </p:spPr>
        <p:txBody>
          <a:bodyPr/>
          <a:lstStyle/>
          <a:p>
            <a:r>
              <a:rPr lang="fa-IR" dirty="0" smtClean="0">
                <a:solidFill>
                  <a:schemeClr val="bg2">
                    <a:lumMod val="10000"/>
                  </a:schemeClr>
                </a:solidFill>
                <a:cs typeface="B Nazanin" panose="00000400000000000000" pitchFamily="2" charset="-78"/>
              </a:rPr>
              <a:t>انواع مختلف عوامل بیوتروریسمی </a:t>
            </a:r>
            <a:endParaRPr lang="en-US" dirty="0">
              <a:solidFill>
                <a:schemeClr val="bg2">
                  <a:lumMod val="10000"/>
                </a:schemeClr>
              </a:solidFill>
              <a:cs typeface="B Nazanin" panose="00000400000000000000" pitchFamily="2" charset="-78"/>
            </a:endParaRPr>
          </a:p>
        </p:txBody>
      </p:sp>
      <p:sp>
        <p:nvSpPr>
          <p:cNvPr id="3" name="Content Placeholder 2"/>
          <p:cNvSpPr>
            <a:spLocks noGrp="1"/>
          </p:cNvSpPr>
          <p:nvPr>
            <p:ph idx="1"/>
          </p:nvPr>
        </p:nvSpPr>
        <p:spPr>
          <a:xfrm>
            <a:off x="677334" y="1708031"/>
            <a:ext cx="8544304" cy="4333332"/>
          </a:xfrm>
        </p:spPr>
        <p:txBody>
          <a:bodyPr>
            <a:normAutofit/>
          </a:bodyPr>
          <a:lstStyle/>
          <a:p>
            <a:pPr marL="1371600" lvl="3" indent="0" algn="ctr">
              <a:buNone/>
            </a:pPr>
            <a:r>
              <a:rPr lang="fa-IR" sz="3200" dirty="0" smtClean="0">
                <a:cs typeface="B Nazanin" panose="00000400000000000000" pitchFamily="2" charset="-78"/>
              </a:rPr>
              <a:t>عوامل بیوتروریسمی توسط مرکز کنترل وپیشگیری از بیماری ها به سه دسته تقسیم شده است.</a:t>
            </a:r>
          </a:p>
        </p:txBody>
      </p:sp>
      <p:sp>
        <p:nvSpPr>
          <p:cNvPr id="6" name="TextBox 5"/>
          <p:cNvSpPr txBox="1"/>
          <p:nvPr/>
        </p:nvSpPr>
        <p:spPr>
          <a:xfrm>
            <a:off x="2130725" y="3571336"/>
            <a:ext cx="6961517" cy="1569660"/>
          </a:xfrm>
          <a:prstGeom prst="rect">
            <a:avLst/>
          </a:prstGeom>
          <a:noFill/>
        </p:spPr>
        <p:txBody>
          <a:bodyPr wrap="square" rtlCol="0">
            <a:spAutoFit/>
          </a:bodyPr>
          <a:lstStyle/>
          <a:p>
            <a:pPr algn="r" rtl="1"/>
            <a:r>
              <a:rPr lang="fa-IR" sz="3200" dirty="0" smtClean="0">
                <a:cs typeface="B Nazanin" panose="00000400000000000000" pitchFamily="2" charset="-78"/>
              </a:rPr>
              <a:t>دسته</a:t>
            </a:r>
            <a:r>
              <a:rPr lang="en-GB" sz="3200" dirty="0">
                <a:cs typeface="B Nazanin" panose="00000400000000000000" pitchFamily="2" charset="-78"/>
              </a:rPr>
              <a:t>A</a:t>
            </a:r>
            <a:endParaRPr lang="fa-IR" sz="3200" dirty="0" smtClean="0">
              <a:cs typeface="B Nazanin" panose="00000400000000000000" pitchFamily="2" charset="-78"/>
            </a:endParaRPr>
          </a:p>
          <a:p>
            <a:pPr algn="r" rtl="1"/>
            <a:r>
              <a:rPr lang="fa-IR" sz="3200" dirty="0" smtClean="0">
                <a:cs typeface="B Nazanin" panose="00000400000000000000" pitchFamily="2" charset="-78"/>
              </a:rPr>
              <a:t>دسته</a:t>
            </a:r>
            <a:r>
              <a:rPr lang="en-GB" sz="3200" dirty="0">
                <a:cs typeface="B Nazanin" panose="00000400000000000000" pitchFamily="2" charset="-78"/>
              </a:rPr>
              <a:t>B</a:t>
            </a:r>
            <a:endParaRPr lang="fa-IR" sz="3200" dirty="0" smtClean="0">
              <a:cs typeface="B Nazanin" panose="00000400000000000000" pitchFamily="2" charset="-78"/>
            </a:endParaRPr>
          </a:p>
          <a:p>
            <a:pPr algn="r" rtl="1"/>
            <a:r>
              <a:rPr lang="fa-IR" sz="3200" dirty="0" smtClean="0">
                <a:cs typeface="B Nazanin" panose="00000400000000000000" pitchFamily="2" charset="-78"/>
              </a:rPr>
              <a:t>دسته</a:t>
            </a:r>
            <a:r>
              <a:rPr lang="en-GB" sz="3200" dirty="0" smtClean="0">
                <a:cs typeface="B Nazanin" panose="00000400000000000000" pitchFamily="2" charset="-78"/>
              </a:rPr>
              <a:t>C</a:t>
            </a:r>
            <a:endParaRPr lang="en-US" sz="3200" dirty="0">
              <a:cs typeface="B Nazanin" panose="00000400000000000000" pitchFamily="2" charset="-78"/>
            </a:endParaRPr>
          </a:p>
        </p:txBody>
      </p:sp>
    </p:spTree>
    <p:extLst>
      <p:ext uri="{BB962C8B-B14F-4D97-AF65-F5344CB8AC3E}">
        <p14:creationId xmlns:p14="http://schemas.microsoft.com/office/powerpoint/2010/main" val="5410032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fa-IR" sz="4000" dirty="0" smtClean="0">
                <a:solidFill>
                  <a:schemeClr val="tx1">
                    <a:lumMod val="95000"/>
                    <a:lumOff val="5000"/>
                  </a:schemeClr>
                </a:solidFill>
                <a:cs typeface="B Nazanin" panose="00000400000000000000" pitchFamily="2" charset="-78"/>
              </a:rPr>
              <a:t>دسته </a:t>
            </a:r>
            <a:r>
              <a:rPr lang="en-GB" sz="4000" dirty="0" smtClean="0">
                <a:solidFill>
                  <a:schemeClr val="tx1">
                    <a:lumMod val="95000"/>
                    <a:lumOff val="5000"/>
                  </a:schemeClr>
                </a:solidFill>
                <a:cs typeface="B Nazanin" panose="00000400000000000000" pitchFamily="2" charset="-78"/>
              </a:rPr>
              <a:t> A</a:t>
            </a:r>
            <a:r>
              <a:rPr lang="fa-IR" sz="4000" dirty="0" smtClean="0">
                <a:solidFill>
                  <a:schemeClr val="tx1">
                    <a:lumMod val="95000"/>
                    <a:lumOff val="5000"/>
                  </a:schemeClr>
                </a:solidFill>
                <a:cs typeface="B Nazanin" panose="00000400000000000000" pitchFamily="2" charset="-78"/>
              </a:rPr>
              <a:t>:این عوامل  به آسانی قابلیت انتقال وانتشار دارند وسبب مرگ ومیر بسیاری می شوند خطری برای امنیت ملی به شمار می اید</a:t>
            </a:r>
            <a:br>
              <a:rPr lang="fa-IR" sz="4000" dirty="0" smtClean="0">
                <a:solidFill>
                  <a:schemeClr val="tx1">
                    <a:lumMod val="95000"/>
                    <a:lumOff val="5000"/>
                  </a:schemeClr>
                </a:solidFill>
                <a:cs typeface="B Nazanin" panose="00000400000000000000" pitchFamily="2" charset="-78"/>
              </a:rPr>
            </a:br>
            <a:endParaRPr lang="en-US" sz="4000" dirty="0">
              <a:solidFill>
                <a:schemeClr val="tx1">
                  <a:lumMod val="95000"/>
                  <a:lumOff val="5000"/>
                </a:schemeClr>
              </a:solidFill>
              <a:cs typeface="B Nazanin" panose="00000400000000000000" pitchFamily="2" charset="-78"/>
            </a:endParaRPr>
          </a:p>
        </p:txBody>
      </p:sp>
      <p:sp>
        <p:nvSpPr>
          <p:cNvPr id="3" name="Content Placeholder 2"/>
          <p:cNvSpPr>
            <a:spLocks noGrp="1"/>
          </p:cNvSpPr>
          <p:nvPr>
            <p:ph idx="1"/>
          </p:nvPr>
        </p:nvSpPr>
        <p:spPr>
          <a:xfrm>
            <a:off x="721072" y="2792186"/>
            <a:ext cx="8390271" cy="4655283"/>
          </a:xfrm>
        </p:spPr>
        <p:txBody>
          <a:bodyPr>
            <a:normAutofit/>
          </a:bodyPr>
          <a:lstStyle/>
          <a:p>
            <a:pPr marL="0" indent="0" algn="r" rtl="1">
              <a:buNone/>
            </a:pPr>
            <a:endParaRPr lang="fa-IR" sz="2800" dirty="0" smtClean="0">
              <a:solidFill>
                <a:schemeClr val="tx1"/>
              </a:solidFill>
              <a:cs typeface="B Nazanin" panose="00000400000000000000" pitchFamily="2" charset="-78"/>
            </a:endParaRPr>
          </a:p>
          <a:p>
            <a:pPr marL="0" indent="0" algn="r" rtl="1">
              <a:buNone/>
            </a:pPr>
            <a:endParaRPr lang="en-US" sz="2800" dirty="0">
              <a:solidFill>
                <a:schemeClr val="tx1"/>
              </a:solidFill>
              <a:cs typeface="B Nazanin" panose="00000400000000000000" pitchFamily="2" charset="-78"/>
            </a:endParaRPr>
          </a:p>
        </p:txBody>
      </p:sp>
      <p:sp>
        <p:nvSpPr>
          <p:cNvPr id="5" name="TextBox 4"/>
          <p:cNvSpPr txBox="1"/>
          <p:nvPr/>
        </p:nvSpPr>
        <p:spPr>
          <a:xfrm>
            <a:off x="677334" y="2331597"/>
            <a:ext cx="8945442" cy="4401205"/>
          </a:xfrm>
          <a:prstGeom prst="rect">
            <a:avLst/>
          </a:prstGeom>
          <a:noFill/>
        </p:spPr>
        <p:txBody>
          <a:bodyPr wrap="square" rtlCol="0">
            <a:spAutoFit/>
          </a:bodyPr>
          <a:lstStyle/>
          <a:p>
            <a:pPr marL="285750" indent="-285750" algn="r" rtl="1">
              <a:buFont typeface="Arial" panose="020B0604020202020204" pitchFamily="34" charset="0"/>
              <a:buChar char="•"/>
            </a:pPr>
            <a:r>
              <a:rPr lang="fa-IR" sz="2800" dirty="0" smtClean="0">
                <a:cs typeface="B Nazanin" panose="00000400000000000000" pitchFamily="2" charset="-78"/>
              </a:rPr>
              <a:t>باسیلوس انتراسیس :عامل سیاه زخم</a:t>
            </a:r>
          </a:p>
          <a:p>
            <a:pPr marL="285750" indent="-285750" algn="r" rtl="1">
              <a:buFont typeface="Arial" panose="020B0604020202020204" pitchFamily="34" charset="0"/>
              <a:buChar char="•"/>
            </a:pPr>
            <a:r>
              <a:rPr lang="fa-IR" sz="2800" dirty="0" smtClean="0">
                <a:cs typeface="B Nazanin" panose="00000400000000000000" pitchFamily="2" charset="-78"/>
              </a:rPr>
              <a:t>واریولا ماژور :عامل آبله</a:t>
            </a:r>
          </a:p>
          <a:p>
            <a:pPr marL="285750" indent="-285750" algn="r" rtl="1">
              <a:buFont typeface="Arial" panose="020B0604020202020204" pitchFamily="34" charset="0"/>
              <a:buChar char="•"/>
            </a:pPr>
            <a:r>
              <a:rPr lang="fa-IR" sz="2800" dirty="0" smtClean="0">
                <a:cs typeface="B Nazanin" panose="00000400000000000000" pitchFamily="2" charset="-78"/>
              </a:rPr>
              <a:t>کلستریدیوم بوتولینوم:عامل بوتولیسم</a:t>
            </a:r>
          </a:p>
          <a:p>
            <a:pPr marL="285750" indent="-285750" algn="r" rtl="1">
              <a:buFont typeface="Arial" panose="020B0604020202020204" pitchFamily="34" charset="0"/>
              <a:buChar char="•"/>
            </a:pPr>
            <a:r>
              <a:rPr lang="fa-IR" sz="2800" dirty="0" smtClean="0">
                <a:cs typeface="B Nazanin" panose="00000400000000000000" pitchFamily="2" charset="-78"/>
              </a:rPr>
              <a:t>یرسینیا پسیتاسی :عامل طاعون خیارکی</a:t>
            </a:r>
          </a:p>
          <a:p>
            <a:pPr marL="285750" indent="-285750" algn="r" rtl="1">
              <a:buFont typeface="Arial" panose="020B0604020202020204" pitchFamily="34" charset="0"/>
              <a:buChar char="•"/>
            </a:pPr>
            <a:r>
              <a:rPr lang="fa-IR" sz="2800" dirty="0" smtClean="0">
                <a:cs typeface="B Nazanin" panose="00000400000000000000" pitchFamily="2" charset="-78"/>
              </a:rPr>
              <a:t>تب های هموراژیک ویروسی</a:t>
            </a:r>
          </a:p>
          <a:p>
            <a:pPr marL="285750" indent="-285750" algn="r" rtl="1">
              <a:buFont typeface="Arial" panose="020B0604020202020204" pitchFamily="34" charset="0"/>
              <a:buChar char="•"/>
            </a:pPr>
            <a:r>
              <a:rPr lang="fa-IR" sz="2800" dirty="0" smtClean="0">
                <a:cs typeface="B Nazanin" panose="00000400000000000000" pitchFamily="2" charset="-78"/>
              </a:rPr>
              <a:t>فرانسیلاتولارنسیس :عامل تولارمی</a:t>
            </a:r>
          </a:p>
          <a:p>
            <a:pPr marL="285750" indent="-285750" algn="r" rtl="1">
              <a:buFont typeface="Arial" panose="020B0604020202020204" pitchFamily="34" charset="0"/>
              <a:buChar char="•"/>
            </a:pPr>
            <a:r>
              <a:rPr lang="fa-IR" sz="2800" dirty="0" smtClean="0">
                <a:cs typeface="B Nazanin" panose="00000400000000000000" pitchFamily="2" charset="-78"/>
              </a:rPr>
              <a:t>تب خرگوشی</a:t>
            </a:r>
          </a:p>
          <a:p>
            <a:pPr marL="285750" indent="-285750" algn="r" rtl="1">
              <a:buFont typeface="Arial" panose="020B0604020202020204" pitchFamily="34" charset="0"/>
              <a:buChar char="•"/>
            </a:pPr>
            <a:r>
              <a:rPr lang="fa-IR" sz="2800" dirty="0" smtClean="0">
                <a:cs typeface="B Nazanin" panose="00000400000000000000" pitchFamily="2" charset="-78"/>
              </a:rPr>
              <a:t>آرنا ویروس ها:لاسا</a:t>
            </a:r>
          </a:p>
          <a:p>
            <a:pPr marL="285750" indent="-285750" algn="r" rtl="1">
              <a:buFont typeface="Arial" panose="020B0604020202020204" pitchFamily="34" charset="0"/>
              <a:buChar char="•"/>
            </a:pPr>
            <a:r>
              <a:rPr lang="fa-IR" sz="2800" dirty="0" smtClean="0">
                <a:cs typeface="B Nazanin" panose="00000400000000000000" pitchFamily="2" charset="-78"/>
              </a:rPr>
              <a:t>بونیا ویریده:کریمه کنگو</a:t>
            </a:r>
          </a:p>
          <a:p>
            <a:pPr marL="285750" indent="-285750" algn="r" rtl="1">
              <a:buFont typeface="Arial" panose="020B0604020202020204" pitchFamily="34" charset="0"/>
              <a:buChar char="•"/>
            </a:pPr>
            <a:r>
              <a:rPr lang="fa-IR" sz="2800" dirty="0" smtClean="0">
                <a:cs typeface="B Nazanin" panose="00000400000000000000" pitchFamily="2" charset="-78"/>
              </a:rPr>
              <a:t>فیلوویریده:ابولا،ماربوگ</a:t>
            </a:r>
            <a:endParaRPr lang="en-US" sz="2800" dirty="0">
              <a:cs typeface="B Nazanin" panose="00000400000000000000" pitchFamily="2" charset="-78"/>
            </a:endParaRPr>
          </a:p>
        </p:txBody>
      </p:sp>
    </p:spTree>
    <p:extLst>
      <p:ext uri="{BB962C8B-B14F-4D97-AF65-F5344CB8AC3E}">
        <p14:creationId xmlns:p14="http://schemas.microsoft.com/office/powerpoint/2010/main" val="353945037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307</TotalTime>
  <Words>1171</Words>
  <Application>Microsoft Office PowerPoint</Application>
  <PresentationFormat>Widescreen</PresentationFormat>
  <Paragraphs>94</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B Nazanin</vt:lpstr>
      <vt:lpstr>Tahoma</vt:lpstr>
      <vt:lpstr>Trebuchet MS</vt:lpstr>
      <vt:lpstr>Wingdings 3</vt:lpstr>
      <vt:lpstr>Facet</vt:lpstr>
      <vt:lpstr>بیو              </vt:lpstr>
      <vt:lpstr>بیوتروریسم</vt:lpstr>
      <vt:lpstr>بیوتروریسم</vt:lpstr>
      <vt:lpstr>PowerPoint Presentation</vt:lpstr>
      <vt:lpstr>راههای انتشار عوامل بیولوژیک در یک حمله بیوتروریسمی</vt:lpstr>
      <vt:lpstr>می توان حجم معینی ازاسپور باکتری مانندباسیلوس انتراسیس رادرپاکت نامه ای ریخت وبه مقصدهدف پست کرد.     </vt:lpstr>
      <vt:lpstr>ویژگی های اصلی عوامل بیولوژیک که به عنوان سلاح بیولوژیک استفاده شده است:</vt:lpstr>
      <vt:lpstr>انواع مختلف عوامل بیوتروریسمی </vt:lpstr>
      <vt:lpstr>دسته  A:این عوامل  به آسانی قابلیت انتقال وانتشار دارند وسبب مرگ ومیر بسیاری می شوند خطری برای امنیت ملی به شمار می اید </vt:lpstr>
      <vt:lpstr>دسته B:عوامل این گروه انتشار نسبتا آسان دارند  وسبب مرگ ومیر باشدت متوسط می شوند .نیازمند اقدامات خاص برای تشخیص وجلوگیری ازآن دارند.</vt:lpstr>
      <vt:lpstr>دسته C:پاتوژن های جدیدی که با قابلیت تغییر به منظور آ سانی تولید وانتشار انبوه ،دردسترس بودن ،مرگ ومیر در سطح بالا و ایجاد اثرات زیان بار بر سلامت افراد جامعه ، مهندسی ژنتیک شده اند.</vt:lpstr>
      <vt:lpstr>آب ،غذاوبیوتروریسم </vt:lpstr>
      <vt:lpstr>نوع عامل ،مقدار ،میزان مقاومت آن در محیط ،توانایی تولید توکسین ،دوره کمون وقدرت مقابله با سیستم های دفاعی بدن میزبان در ایجاد بیماری موثر است.</vt:lpstr>
      <vt:lpstr>تصفیه خانه ها ،چاههای مورد استفاده برای تامین آب شرب، مخازن آب تصفیه شده،انبارهای نگهداری ومراحل مختلف تولید،نگهداری وتوزیع موادغذایی در کارخانجات مواد غذایی وارداتی بهترین نقاط برای وارد نمودن این عوامل می باشند.</vt:lpstr>
      <vt:lpstr>Agro Terrorismبیوتروریسم کشاورزی </vt:lpstr>
      <vt:lpstr>تاثیرات یک حمله بیولوژیکی :</vt:lpstr>
      <vt:lpstr>راههای مقابله بابیوتروریسم</vt:lpstr>
      <vt:lpstr>داشتن آگاهی :اولین قدم برای مبارزه داشتن دانش وآگاهی از جریان وقوع بیوتروریسم،شناخت وشناسایی تهدیدات ومکانهایی که امکان نفوذ خطر را دارد. آمادگی:دومین قدم برای مبارزه ودفاع ،کسب آمادگی لازم برای دفاع با تمرینات ورزمایش ها،کسب فناوری جدید برای تشخیص ودرمان ودفاع،کسب علوم جدیدوتهیه وتدارک ملزومات جنگ بیولوژیک است.</vt:lpstr>
      <vt:lpstr>مهارت :سومین ومهمترین قدم برای دفاع ومبارزه داشتن اعتماد به نفس ،چیرگی بر ترس واضطراب وداشتن مهارت کافی برای هدایت کردن جریان بحران به سوی شرایط عادی می باشد. شک:مدیران ومسئولان دفاعی باید به همه موارد حتی آنهایی که به نظر طبیعی می رسد با نگاه شک ببینندراههای ورود دشمن شناسایی شود ونکات ایمنی بیشتر رعایت گردد. کتمان ورازداری:مهمترین وظیفه کادر دفاعی کشور جلوگیری از شایعه پراکنی درمورد حمله وانتشارخبر است.مخصوصا کادر درمانی که با افراد اسیب دیده در ارتباطند .</vt:lpstr>
      <vt:lpstr>شایعترین موارد نقل شده در این حوزه می توان به سمی کردن آب در قرن هشتم قبل از میلاد با قارچ کالویسپ پریوا توسط آشوریان،پرتاب اجساد قربانیان طاعون از فراز دیوارهای شهر کافا توسط ارتش تاتار در سال 1346،تلاش انگلیسی ها در گسترش آبله در میان مردم بومی آمریکا ووفادار به فرانسه از طریق پتوی آلوده در سال 1736 می باشد.</vt:lpstr>
      <vt:lpstr>سپتامبر 2001مردم آمریکا در مواجهه با اسکار سیاه زخم به عنوان سلاح بیولوژیک که توسط یک کارمند موسسه تحقیقات ارتش که به اینگونه مواد دسترسی داشت واز طریق پست منتشر کرده بود قرار گرفتند.</vt:lpstr>
      <vt:lpstr>پزشکان باید همواره این ظن قوی را داشته باشند که نشانه های بالینی غیرمعمول یا علائمی از یک بیماری نادر ممکن است یک واقعه تصادفی نباشد بلکه اولین علامت یک حمله بیوتروریسمی باشد.</vt:lpstr>
      <vt:lpstr>گاز خردل: اولین بار در میدان جنگ در بلژیک در طول جنگ جهانی اول به کار گرفته شدکه تهدید نظامی محسوب شده است در دوران جدید نیز علاوه بر این که هنوز تهدیدی در میدان جنگ می باشدتهدید تروریسمی وبالقوه نیز به حساب می اید زیرا ساخت آن ساده است واثربخشی بسیار زیادی دارد.</vt:lpstr>
      <vt:lpstr>در حال حاضر نوروتوکسین های بوتولینوم یکی از قوی ترین سموم شناخته شده در جهان می باشدوسبب موارد تلفات ومرگ زیادی می شودواثرات ناگواری بر بهداشت عمومی دارد.</vt:lpstr>
      <vt:lpstr>با تشکر از حسن توجه شما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بیو</dc:title>
  <dc:creator>Windows User</dc:creator>
  <cp:lastModifiedBy>Maryam Sabokseir</cp:lastModifiedBy>
  <cp:revision>35</cp:revision>
  <dcterms:created xsi:type="dcterms:W3CDTF">2022-12-23T18:40:28Z</dcterms:created>
  <dcterms:modified xsi:type="dcterms:W3CDTF">2025-04-16T05:56:22Z</dcterms:modified>
</cp:coreProperties>
</file>